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37"/>
  </p:notesMasterIdLst>
  <p:sldIdLst>
    <p:sldId id="256" r:id="rId2"/>
    <p:sldId id="439" r:id="rId3"/>
    <p:sldId id="401" r:id="rId4"/>
    <p:sldId id="402" r:id="rId5"/>
    <p:sldId id="440" r:id="rId6"/>
    <p:sldId id="403" r:id="rId7"/>
    <p:sldId id="406" r:id="rId8"/>
    <p:sldId id="407" r:id="rId9"/>
    <p:sldId id="408" r:id="rId10"/>
    <p:sldId id="409" r:id="rId11"/>
    <p:sldId id="410" r:id="rId12"/>
    <p:sldId id="411" r:id="rId13"/>
    <p:sldId id="412"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30" r:id="rId29"/>
    <p:sldId id="432" r:id="rId30"/>
    <p:sldId id="433" r:id="rId31"/>
    <p:sldId id="434" r:id="rId32"/>
    <p:sldId id="435" r:id="rId33"/>
    <p:sldId id="436" r:id="rId34"/>
    <p:sldId id="437" r:id="rId35"/>
    <p:sldId id="43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A4E"/>
    <a:srgbClr val="E75E68"/>
    <a:srgbClr val="2C91B5"/>
    <a:srgbClr val="18A6C9"/>
    <a:srgbClr val="0CB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21"/>
    <p:restoredTop sz="65221"/>
  </p:normalViewPr>
  <p:slideViewPr>
    <p:cSldViewPr snapToGrid="0" snapToObjects="1">
      <p:cViewPr>
        <p:scale>
          <a:sx n="78" d="100"/>
          <a:sy n="78" d="100"/>
        </p:scale>
        <p:origin x="-2504" y="-1048"/>
      </p:cViewPr>
      <p:guideLst>
        <p:guide orient="horz" pos="2160"/>
        <p:guide pos="3840"/>
      </p:guideLst>
    </p:cSldViewPr>
  </p:slideViewPr>
  <p:outlineViewPr>
    <p:cViewPr>
      <p:scale>
        <a:sx n="33" d="100"/>
        <a:sy n="33" d="100"/>
      </p:scale>
      <p:origin x="0" y="0"/>
    </p:cViewPr>
  </p:outlineViewPr>
  <p:notesTextViewPr>
    <p:cViewPr>
      <p:scale>
        <a:sx n="70" d="100"/>
        <a:sy n="70" d="100"/>
      </p:scale>
      <p:origin x="0" y="0"/>
    </p:cViewPr>
  </p:notesTextViewPr>
  <p:sorterViewPr>
    <p:cViewPr>
      <p:scale>
        <a:sx n="66" d="100"/>
        <a:sy n="66" d="100"/>
      </p:scale>
      <p:origin x="0" y="0"/>
    </p:cViewPr>
  </p:sorterViewPr>
  <p:notesViewPr>
    <p:cSldViewPr snapToGrid="0" snapToObjects="1">
      <p:cViewPr varScale="1">
        <p:scale>
          <a:sx n="73" d="100"/>
          <a:sy n="73" d="100"/>
        </p:scale>
        <p:origin x="2352" y="20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Roja:Dropbox:Research:Projects:Balatarin:AnalysisAndResults:domain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Entropies_mut_analysis!$G$2</c:f>
              <c:strCache>
                <c:ptCount val="1"/>
                <c:pt idx="0">
                  <c:v>relative recurrence</c:v>
                </c:pt>
              </c:strCache>
            </c:strRef>
          </c:tx>
          <c:invertIfNegative val="0"/>
          <c:cat>
            <c:strRef>
              <c:f>Entropies_mut_analysis!$A$3:$A$16</c:f>
              <c:strCache>
                <c:ptCount val="14"/>
                <c:pt idx="0">
                  <c:v>A</c:v>
                </c:pt>
                <c:pt idx="1">
                  <c:v>B</c:v>
                </c:pt>
                <c:pt idx="2">
                  <c:v>C</c:v>
                </c:pt>
                <c:pt idx="3">
                  <c:v>D</c:v>
                </c:pt>
                <c:pt idx="4">
                  <c:v>E</c:v>
                </c:pt>
                <c:pt idx="5">
                  <c:v>F</c:v>
                </c:pt>
                <c:pt idx="6">
                  <c:v>G</c:v>
                </c:pt>
                <c:pt idx="7">
                  <c:v>H</c:v>
                </c:pt>
                <c:pt idx="8">
                  <c:v>I</c:v>
                </c:pt>
                <c:pt idx="9">
                  <c:v>J</c:v>
                </c:pt>
                <c:pt idx="10">
                  <c:v>K</c:v>
                </c:pt>
                <c:pt idx="11">
                  <c:v>L</c:v>
                </c:pt>
                <c:pt idx="12">
                  <c:v>M</c:v>
                </c:pt>
                <c:pt idx="13">
                  <c:v>N</c:v>
                </c:pt>
              </c:strCache>
            </c:strRef>
          </c:cat>
          <c:val>
            <c:numRef>
              <c:f>Entropies_mut_analysis!$G$3:$G$16</c:f>
              <c:numCache>
                <c:formatCode>General</c:formatCode>
                <c:ptCount val="14"/>
                <c:pt idx="0">
                  <c:v>1.50950589831329</c:v>
                </c:pt>
                <c:pt idx="1">
                  <c:v>4.898102490935934</c:v>
                </c:pt>
                <c:pt idx="2">
                  <c:v>2.539069653220122</c:v>
                </c:pt>
                <c:pt idx="3">
                  <c:v>1.829870945697668</c:v>
                </c:pt>
                <c:pt idx="4">
                  <c:v>1.621803787215076</c:v>
                </c:pt>
                <c:pt idx="5">
                  <c:v>2.331147293748677</c:v>
                </c:pt>
                <c:pt idx="6">
                  <c:v>4.298924445670782</c:v>
                </c:pt>
                <c:pt idx="7">
                  <c:v>1.622671360097442</c:v>
                </c:pt>
                <c:pt idx="8">
                  <c:v>1.657208864566241</c:v>
                </c:pt>
                <c:pt idx="9">
                  <c:v>2.43199706782182</c:v>
                </c:pt>
                <c:pt idx="10">
                  <c:v>2.986172502481261</c:v>
                </c:pt>
                <c:pt idx="11">
                  <c:v>2.365376481055853</c:v>
                </c:pt>
                <c:pt idx="12">
                  <c:v>1.990975673679474</c:v>
                </c:pt>
                <c:pt idx="13">
                  <c:v>2.358128465267647</c:v>
                </c:pt>
              </c:numCache>
            </c:numRef>
          </c:val>
        </c:ser>
        <c:dLbls>
          <c:showLegendKey val="0"/>
          <c:showVal val="0"/>
          <c:showCatName val="0"/>
          <c:showSerName val="0"/>
          <c:showPercent val="0"/>
          <c:showBubbleSize val="0"/>
        </c:dLbls>
        <c:gapWidth val="75"/>
        <c:overlap val="-25"/>
        <c:axId val="-2111636104"/>
        <c:axId val="-2111641656"/>
      </c:barChart>
      <c:catAx>
        <c:axId val="-2111636104"/>
        <c:scaling>
          <c:orientation val="minMax"/>
        </c:scaling>
        <c:delete val="0"/>
        <c:axPos val="b"/>
        <c:title>
          <c:tx>
            <c:rich>
              <a:bodyPr/>
              <a:lstStyle/>
              <a:p>
                <a:pPr>
                  <a:defRPr sz="1100"/>
                </a:pPr>
                <a:r>
                  <a:rPr lang="en-US" sz="1100"/>
                  <a:t>Path Name</a:t>
                </a:r>
              </a:p>
            </c:rich>
          </c:tx>
          <c:layout/>
          <c:overlay val="0"/>
        </c:title>
        <c:majorTickMark val="none"/>
        <c:minorTickMark val="none"/>
        <c:tickLblPos val="nextTo"/>
        <c:txPr>
          <a:bodyPr/>
          <a:lstStyle/>
          <a:p>
            <a:pPr>
              <a:defRPr sz="1200"/>
            </a:pPr>
            <a:endParaRPr lang="en-US"/>
          </a:p>
        </c:txPr>
        <c:crossAx val="-2111641656"/>
        <c:crosses val="autoZero"/>
        <c:auto val="1"/>
        <c:lblAlgn val="ctr"/>
        <c:lblOffset val="100"/>
        <c:noMultiLvlLbl val="0"/>
      </c:catAx>
      <c:valAx>
        <c:axId val="-2111641656"/>
        <c:scaling>
          <c:orientation val="minMax"/>
          <c:max val="5.0"/>
        </c:scaling>
        <c:delete val="0"/>
        <c:axPos val="l"/>
        <c:majorGridlines>
          <c:spPr>
            <a:ln>
              <a:noFill/>
            </a:ln>
          </c:spPr>
        </c:majorGridlines>
        <c:title>
          <c:tx>
            <c:rich>
              <a:bodyPr rot="-5400000" vert="horz"/>
              <a:lstStyle/>
              <a:p>
                <a:pPr>
                  <a:defRPr sz="1200"/>
                </a:pPr>
                <a:r>
                  <a:rPr lang="en-US" sz="1200"/>
                  <a:t>Relative Recurrence</a:t>
                </a:r>
              </a:p>
            </c:rich>
          </c:tx>
          <c:layout>
            <c:manualLayout>
              <c:xMode val="edge"/>
              <c:yMode val="edge"/>
              <c:x val="0.0174021630751677"/>
              <c:y val="0.169127114203602"/>
            </c:manualLayout>
          </c:layout>
          <c:overlay val="0"/>
        </c:title>
        <c:numFmt formatCode="General" sourceLinked="1"/>
        <c:majorTickMark val="none"/>
        <c:minorTickMark val="none"/>
        <c:tickLblPos val="nextTo"/>
        <c:txPr>
          <a:bodyPr/>
          <a:lstStyle/>
          <a:p>
            <a:pPr>
              <a:defRPr sz="1100"/>
            </a:pPr>
            <a:endParaRPr lang="en-US"/>
          </a:p>
        </c:txPr>
        <c:crossAx val="-2111636104"/>
        <c:crosses val="autoZero"/>
        <c:crossBetween val="between"/>
      </c:valAx>
      <c:spPr>
        <a:noFill/>
        <a:ln w="25400">
          <a:noFill/>
        </a:ln>
      </c:spPr>
    </c:plotArea>
    <c:plotVisOnly val="1"/>
    <c:dispBlanksAs val="gap"/>
    <c:showDLblsOverMax val="0"/>
  </c:chart>
  <c:spPr>
    <a:noFill/>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D88E5-39F8-9042-B9E7-265594101C52}" type="datetimeFigureOut">
              <a:rPr lang="en-US" smtClean="0"/>
              <a:t>12/24/17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59698-DB61-D040-A178-595E86B72226}" type="slidenum">
              <a:rPr lang="en-US" smtClean="0"/>
              <a:t>‹#›</a:t>
            </a:fld>
            <a:endParaRPr lang="en-US"/>
          </a:p>
        </p:txBody>
      </p:sp>
    </p:spTree>
    <p:extLst>
      <p:ext uri="{BB962C8B-B14F-4D97-AF65-F5344CB8AC3E}">
        <p14:creationId xmlns:p14="http://schemas.microsoft.com/office/powerpoint/2010/main" val="1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p>
          <a:p>
            <a:r>
              <a:rPr lang="en-US" dirty="0" smtClean="0"/>
              <a:t>Thank</a:t>
            </a:r>
            <a:r>
              <a:rPr lang="en-US" baseline="0" dirty="0" smtClean="0"/>
              <a:t> you very much for coming.</a:t>
            </a:r>
          </a:p>
          <a:p>
            <a:r>
              <a:rPr lang="en-US" baseline="0" dirty="0" smtClean="0"/>
              <a:t>I am here to present an automated and scalable story analysis and detection framework from social media called Strands.</a:t>
            </a:r>
            <a:endParaRPr lang="en-US" dirty="0"/>
          </a:p>
        </p:txBody>
      </p:sp>
      <p:sp>
        <p:nvSpPr>
          <p:cNvPr id="4" name="Slide Number Placeholder 3"/>
          <p:cNvSpPr>
            <a:spLocks noGrp="1"/>
          </p:cNvSpPr>
          <p:nvPr>
            <p:ph type="sldNum" sz="quarter" idx="10"/>
          </p:nvPr>
        </p:nvSpPr>
        <p:spPr/>
        <p:txBody>
          <a:bodyPr/>
          <a:lstStyle/>
          <a:p>
            <a:fld id="{DA159698-DB61-D040-A178-595E86B72226}" type="slidenum">
              <a:rPr lang="en-US" smtClean="0"/>
              <a:t>1</a:t>
            </a:fld>
            <a:endParaRPr lang="en-US"/>
          </a:p>
        </p:txBody>
      </p:sp>
    </p:spTree>
    <p:extLst>
      <p:ext uri="{BB962C8B-B14F-4D97-AF65-F5344CB8AC3E}">
        <p14:creationId xmlns:p14="http://schemas.microsoft.com/office/powerpoint/2010/main" val="28247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b="1" dirty="0" smtClean="0"/>
              <a:t>We will first divide</a:t>
            </a:r>
            <a:r>
              <a:rPr lang="en-US" b="1" baseline="0" dirty="0" smtClean="0"/>
              <a:t> the data into several overlapping time periods. We chose each time window to be 30 days and then shift this window by 14days. </a:t>
            </a:r>
            <a:endParaRPr lang="en-US" b="1" dirty="0" smtClean="0"/>
          </a:p>
          <a:p>
            <a:pPr defTabSz="457175">
              <a:defRPr/>
            </a:pPr>
            <a:r>
              <a:rPr lang="en-US" b="1" dirty="0" smtClean="0"/>
              <a:t>Users in each community will have similar taste in articles.</a:t>
            </a:r>
            <a:r>
              <a:rPr lang="en-US" b="1" baseline="0" dirty="0" smtClean="0"/>
              <a:t> </a:t>
            </a:r>
            <a:endParaRPr lang="en-US" b="1" dirty="0" smtClean="0"/>
          </a:p>
          <a:p>
            <a:r>
              <a:rPr lang="en-US" dirty="0" smtClean="0"/>
              <a:t>.</a:t>
            </a:r>
          </a:p>
          <a:p>
            <a:r>
              <a:rPr lang="en-US" dirty="0" smtClean="0"/>
              <a:t>.</a:t>
            </a:r>
          </a:p>
          <a:p>
            <a:r>
              <a:rPr lang="en-US" b="1" dirty="0" smtClean="0"/>
              <a:t>So this is the overall process. </a:t>
            </a:r>
          </a:p>
        </p:txBody>
      </p:sp>
      <p:sp>
        <p:nvSpPr>
          <p:cNvPr id="4" name="Slide Number Placeholder 3"/>
          <p:cNvSpPr>
            <a:spLocks noGrp="1"/>
          </p:cNvSpPr>
          <p:nvPr>
            <p:ph type="sldNum" sz="quarter" idx="10"/>
          </p:nvPr>
        </p:nvSpPr>
        <p:spPr/>
        <p:txBody>
          <a:bodyPr/>
          <a:lstStyle/>
          <a:p>
            <a:fld id="{1BBFFB37-7F25-A843-B4FB-8356452DCF2A}" type="slidenum">
              <a:rPr lang="en-US" smtClean="0"/>
              <a:t>12</a:t>
            </a:fld>
            <a:endParaRPr lang="en-US"/>
          </a:p>
        </p:txBody>
      </p:sp>
    </p:spTree>
    <p:extLst>
      <p:ext uri="{BB962C8B-B14F-4D97-AF65-F5344CB8AC3E}">
        <p14:creationId xmlns:p14="http://schemas.microsoft.com/office/powerpoint/2010/main" val="126376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Now in order to find communities of users,</a:t>
            </a:r>
            <a:r>
              <a:rPr lang="en-US" b="1" baseline="0" dirty="0" smtClean="0"/>
              <a:t> we will use a network-based definition of communities. </a:t>
            </a:r>
          </a:p>
          <a:p>
            <a:r>
              <a:rPr lang="en-US" dirty="0" smtClean="0"/>
              <a:t>Considering groups of users in a graph,</a:t>
            </a:r>
            <a:r>
              <a:rPr lang="en-US" baseline="0" dirty="0" smtClean="0"/>
              <a:t> </a:t>
            </a:r>
            <a:r>
              <a:rPr lang="en-US" b="1" baseline="0" dirty="0" smtClean="0"/>
              <a:t>a community has the property that </a:t>
            </a:r>
            <a:r>
              <a:rPr lang="en-US" b="0" baseline="0" dirty="0" smtClean="0"/>
              <a:t>….</a:t>
            </a:r>
          </a:p>
          <a:p>
            <a:r>
              <a:rPr lang="en-US" b="0" baseline="0" dirty="0" smtClean="0"/>
              <a:t>One of the most popular measures of quality of communities is Modularity (developed by Girvan and Newman). </a:t>
            </a:r>
          </a:p>
          <a:p>
            <a:r>
              <a:rPr lang="en-US" b="0" baseline="0" dirty="0" smtClean="0"/>
              <a:t>It computes the fraction of edges that belong to the same community, but if you only consider this, it will not be a good measure since placing all the nodes in one community gives perfect results but is completely useless. So the metric compares this fraction with its expected value in a null model.</a:t>
            </a:r>
            <a:endParaRPr lang="en-US" b="1" baseline="0" dirty="0" smtClean="0"/>
          </a:p>
          <a:p>
            <a:pPr defTabSz="448650">
              <a:defRPr/>
            </a:pPr>
            <a:r>
              <a:rPr lang="en-US" b="1" baseline="0" dirty="0" smtClean="0"/>
              <a:t>high mod </a:t>
            </a:r>
            <a:r>
              <a:rPr lang="en-US" b="1" baseline="0" dirty="0" smtClean="0">
                <a:sym typeface="Wingdings"/>
              </a:rPr>
              <a:t> good community</a:t>
            </a:r>
            <a:endParaRPr lang="en-US" b="1" dirty="0" smtClean="0"/>
          </a:p>
          <a:p>
            <a:endParaRPr lang="en-US" dirty="0" smtClean="0"/>
          </a:p>
          <a:p>
            <a:r>
              <a:rPr lang="en-US" dirty="0" smtClean="0"/>
              <a:t>Sparse graph</a:t>
            </a:r>
            <a:r>
              <a:rPr lang="en-US" baseline="0" dirty="0" smtClean="0"/>
              <a:t>: m(edges) ~ n(vertices)</a:t>
            </a:r>
          </a:p>
          <a:p>
            <a:r>
              <a:rPr lang="en-US" baseline="0" dirty="0" smtClean="0"/>
              <a:t>Inter-cluster density </a:t>
            </a:r>
          </a:p>
        </p:txBody>
      </p:sp>
      <p:sp>
        <p:nvSpPr>
          <p:cNvPr id="4" name="Slide Number Placeholder 3"/>
          <p:cNvSpPr>
            <a:spLocks noGrp="1"/>
          </p:cNvSpPr>
          <p:nvPr>
            <p:ph type="sldNum" sz="quarter" idx="10"/>
          </p:nvPr>
        </p:nvSpPr>
        <p:spPr/>
        <p:txBody>
          <a:bodyPr/>
          <a:lstStyle/>
          <a:p>
            <a:fld id="{633AC484-9175-2C4C-AB6F-3BBF05AA0651}" type="slidenum">
              <a:rPr lang="en-US" smtClean="0"/>
              <a:t>13</a:t>
            </a:fld>
            <a:endParaRPr lang="en-US"/>
          </a:p>
        </p:txBody>
      </p:sp>
    </p:spTree>
    <p:extLst>
      <p:ext uri="{BB962C8B-B14F-4D97-AF65-F5344CB8AC3E}">
        <p14:creationId xmlns:p14="http://schemas.microsoft.com/office/powerpoint/2010/main" val="345963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our dataset, we can define a bipartite graph of users and articles where vote connects a user to an article. </a:t>
            </a:r>
          </a:p>
          <a:p>
            <a:r>
              <a:rPr lang="en-US" dirty="0"/>
              <a:t>We project this onto a weighted bipartite graph of users. </a:t>
            </a:r>
          </a:p>
          <a:p>
            <a:pPr indent="-336488">
              <a:buFont typeface="Wingdings" charset="2"/>
              <a:buChar char="§"/>
            </a:pPr>
            <a:r>
              <a:rPr lang="en-US" dirty="0"/>
              <a:t>Define weights in graph of users based on similarity of content preference.</a:t>
            </a:r>
          </a:p>
          <a:p>
            <a:pPr indent="-336488">
              <a:buFont typeface="Wingdings" charset="2"/>
              <a:buChar char="§"/>
            </a:pPr>
            <a:r>
              <a:rPr lang="en-US" dirty="0">
                <a:solidFill>
                  <a:srgbClr val="000000"/>
                </a:solidFill>
              </a:rPr>
              <a:t>Perform modularity-based community detection</a:t>
            </a:r>
          </a:p>
          <a:p>
            <a:endParaRPr lang="en-US" dirty="0"/>
          </a:p>
        </p:txBody>
      </p:sp>
      <p:sp>
        <p:nvSpPr>
          <p:cNvPr id="4" name="Slide Number Placeholder 3"/>
          <p:cNvSpPr>
            <a:spLocks noGrp="1"/>
          </p:cNvSpPr>
          <p:nvPr>
            <p:ph type="sldNum" sz="quarter" idx="10"/>
          </p:nvPr>
        </p:nvSpPr>
        <p:spPr/>
        <p:txBody>
          <a:bodyPr/>
          <a:lstStyle/>
          <a:p>
            <a:fld id="{1BBFFB37-7F25-A843-B4FB-8356452DCF2A}" type="slidenum">
              <a:rPr lang="en-US" smtClean="0"/>
              <a:t>14</a:t>
            </a:fld>
            <a:endParaRPr lang="en-US"/>
          </a:p>
        </p:txBody>
      </p:sp>
    </p:spTree>
    <p:extLst>
      <p:ext uri="{BB962C8B-B14F-4D97-AF65-F5344CB8AC3E}">
        <p14:creationId xmlns:p14="http://schemas.microsoft.com/office/powerpoint/2010/main" val="288265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a:t>
            </a:r>
            <a:r>
              <a:rPr lang="en-US" b="1" baseline="0" dirty="0" smtClean="0"/>
              <a:t> order to find communities in a weighted graph, the modularity expression can be modified by … </a:t>
            </a:r>
          </a:p>
          <a:p>
            <a:endParaRPr lang="en-US" b="1" baseline="0" dirty="0" smtClean="0"/>
          </a:p>
          <a:p>
            <a:r>
              <a:rPr lang="en-US" b="1" baseline="0" dirty="0" smtClean="0"/>
              <a:t>We then map communities in consecutive time windows based on user overlaps. </a:t>
            </a:r>
            <a:endParaRPr lang="en-US" b="1" dirty="0"/>
          </a:p>
        </p:txBody>
      </p:sp>
      <p:sp>
        <p:nvSpPr>
          <p:cNvPr id="4" name="Slide Number Placeholder 3"/>
          <p:cNvSpPr>
            <a:spLocks noGrp="1"/>
          </p:cNvSpPr>
          <p:nvPr>
            <p:ph type="sldNum" sz="quarter" idx="10"/>
          </p:nvPr>
        </p:nvSpPr>
        <p:spPr/>
        <p:txBody>
          <a:bodyPr/>
          <a:lstStyle/>
          <a:p>
            <a:fld id="{633AC484-9175-2C4C-AB6F-3BBF05AA0651}" type="slidenum">
              <a:rPr lang="en-US" smtClean="0"/>
              <a:t>15</a:t>
            </a:fld>
            <a:endParaRPr lang="en-US"/>
          </a:p>
        </p:txBody>
      </p:sp>
    </p:spTree>
    <p:extLst>
      <p:ext uri="{BB962C8B-B14F-4D97-AF65-F5344CB8AC3E}">
        <p14:creationId xmlns:p14="http://schemas.microsoft.com/office/powerpoint/2010/main" val="322151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Once we have the communities</a:t>
            </a:r>
            <a:r>
              <a:rPr lang="en-US" b="1" baseline="0" dirty="0" smtClean="0"/>
              <a:t> mapped over all time periods, we find strings of communities that form a path. </a:t>
            </a:r>
          </a:p>
          <a:p>
            <a:endParaRPr lang="en-US" b="1" baseline="0" dirty="0" smtClean="0"/>
          </a:p>
          <a:p>
            <a:endParaRPr lang="en-US" b="1" dirty="0" smtClean="0"/>
          </a:p>
          <a:p>
            <a:r>
              <a:rPr lang="en-US" dirty="0" smtClean="0"/>
              <a:t>Size</a:t>
            </a:r>
            <a:r>
              <a:rPr lang="en-US" baseline="0" dirty="0" smtClean="0"/>
              <a:t> </a:t>
            </a:r>
            <a:r>
              <a:rPr lang="en-US" dirty="0" smtClean="0"/>
              <a:t>Scales with</a:t>
            </a:r>
            <a:r>
              <a:rPr lang="en-US" baseline="0" dirty="0" smtClean="0"/>
              <a:t> the square root of number of users</a:t>
            </a:r>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16</a:t>
            </a:fld>
            <a:endParaRPr lang="en-US"/>
          </a:p>
        </p:txBody>
      </p:sp>
    </p:spTree>
    <p:extLst>
      <p:ext uri="{BB962C8B-B14F-4D97-AF65-F5344CB8AC3E}">
        <p14:creationId xmlns:p14="http://schemas.microsoft.com/office/powerpoint/2010/main" val="107510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 is the</a:t>
            </a:r>
            <a:r>
              <a:rPr lang="en-US" b="1" baseline="0" dirty="0" smtClean="0"/>
              <a:t> result of applying this process to the whole dataset. </a:t>
            </a:r>
            <a:endParaRPr lang="en-US" b="1" dirty="0" smtClean="0"/>
          </a:p>
          <a:p>
            <a:r>
              <a:rPr lang="en-US" dirty="0" smtClean="0"/>
              <a:t>Time begins from the top in 2006. </a:t>
            </a:r>
          </a:p>
          <a:p>
            <a:r>
              <a:rPr lang="en-US" dirty="0" smtClean="0"/>
              <a:t>We</a:t>
            </a:r>
            <a:r>
              <a:rPr lang="en-US" baseline="0" dirty="0" smtClean="0"/>
              <a:t> see several communities that form and evolve over time by joining and splitting. </a:t>
            </a:r>
          </a:p>
          <a:p>
            <a:r>
              <a:rPr lang="en-US" baseline="0" dirty="0" smtClean="0"/>
              <a:t>We also observe: </a:t>
            </a:r>
            <a:r>
              <a:rPr lang="en-US" dirty="0" smtClean="0"/>
              <a:t>Significant increase </a:t>
            </a:r>
            <a:r>
              <a:rPr lang="en-US" dirty="0"/>
              <a:t>in </a:t>
            </a:r>
            <a:r>
              <a:rPr lang="en-US" dirty="0" smtClean="0"/>
              <a:t>size</a:t>
            </a:r>
            <a:r>
              <a:rPr lang="en-US" baseline="0" dirty="0" smtClean="0"/>
              <a:t>, shuffling and d</a:t>
            </a:r>
            <a:r>
              <a:rPr lang="en-US" dirty="0" smtClean="0"/>
              <a:t>isorganization</a:t>
            </a:r>
          </a:p>
          <a:p>
            <a:endParaRPr lang="en-US" dirty="0" smtClean="0"/>
          </a:p>
          <a:p>
            <a:r>
              <a:rPr lang="en-US" b="1" dirty="0" smtClean="0"/>
              <a:t>At this point there are no methods out there that can give us this overall picture.</a:t>
            </a:r>
          </a:p>
          <a:p>
            <a:r>
              <a:rPr lang="en-US" b="1" dirty="0" smtClean="0"/>
              <a:t>The next question is, what</a:t>
            </a:r>
            <a:r>
              <a:rPr lang="en-US" b="1" baseline="0" dirty="0" smtClean="0"/>
              <a:t> do these paths signify? Do they have a meaning?</a:t>
            </a:r>
          </a:p>
          <a:p>
            <a:endParaRPr lang="en-US" b="1" dirty="0"/>
          </a:p>
        </p:txBody>
      </p:sp>
      <p:sp>
        <p:nvSpPr>
          <p:cNvPr id="4" name="Slide Number Placeholder 3"/>
          <p:cNvSpPr>
            <a:spLocks noGrp="1"/>
          </p:cNvSpPr>
          <p:nvPr>
            <p:ph type="sldNum" sz="quarter" idx="10"/>
          </p:nvPr>
        </p:nvSpPr>
        <p:spPr/>
        <p:txBody>
          <a:bodyPr/>
          <a:lstStyle/>
          <a:p>
            <a:fld id="{633AC484-9175-2C4C-AB6F-3BBF05AA0651}" type="slidenum">
              <a:rPr lang="en-US" smtClean="0"/>
              <a:t>17</a:t>
            </a:fld>
            <a:endParaRPr lang="en-US"/>
          </a:p>
        </p:txBody>
      </p:sp>
    </p:spTree>
    <p:extLst>
      <p:ext uri="{BB962C8B-B14F-4D97-AF65-F5344CB8AC3E}">
        <p14:creationId xmlns:p14="http://schemas.microsoft.com/office/powerpoint/2010/main" val="66092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a:t>
            </a:r>
            <a:r>
              <a:rPr lang="en-US" b="1" baseline="0" dirty="0" smtClean="0"/>
              <a:t> find what each path represents, we go back to communities in each time window. </a:t>
            </a:r>
            <a:endParaRPr lang="en-US" b="1" dirty="0" smtClean="0"/>
          </a:p>
          <a:p>
            <a:r>
              <a:rPr lang="en-US" b="0" dirty="0" smtClean="0"/>
              <a:t>….</a:t>
            </a:r>
          </a:p>
          <a:p>
            <a:r>
              <a:rPr lang="en-US" b="1" dirty="0" smtClean="0"/>
              <a:t>Assuming that each community votes for articles at random with a probability Pi, </a:t>
            </a:r>
          </a:p>
          <a:p>
            <a:endParaRPr lang="en-US" b="0" dirty="0" smtClean="0"/>
          </a:p>
          <a:p>
            <a:r>
              <a:rPr lang="en-US" b="0" dirty="0" smtClean="0"/>
              <a:t>Q: how</a:t>
            </a:r>
            <a:r>
              <a:rPr lang="en-US" b="0" baseline="0" dirty="0" smtClean="0"/>
              <a:t> many of the top ones did we aggregate</a:t>
            </a:r>
          </a:p>
          <a:p>
            <a:endParaRPr lang="en-US" baseline="0" dirty="0" smtClean="0"/>
          </a:p>
        </p:txBody>
      </p:sp>
      <p:sp>
        <p:nvSpPr>
          <p:cNvPr id="4" name="Slide Number Placeholder 3"/>
          <p:cNvSpPr>
            <a:spLocks noGrp="1"/>
          </p:cNvSpPr>
          <p:nvPr>
            <p:ph type="sldNum" sz="quarter" idx="10"/>
          </p:nvPr>
        </p:nvSpPr>
        <p:spPr/>
        <p:txBody>
          <a:bodyPr/>
          <a:lstStyle/>
          <a:p>
            <a:fld id="{1BBFFB37-7F25-A843-B4FB-8356452DCF2A}" type="slidenum">
              <a:rPr lang="en-US" smtClean="0"/>
              <a:t>18</a:t>
            </a:fld>
            <a:endParaRPr lang="en-US"/>
          </a:p>
        </p:txBody>
      </p:sp>
    </p:spTree>
    <p:extLst>
      <p:ext uri="{BB962C8B-B14F-4D97-AF65-F5344CB8AC3E}">
        <p14:creationId xmlns:p14="http://schemas.microsoft.com/office/powerpoint/2010/main" val="269845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8650">
              <a:defRPr/>
            </a:pPr>
            <a:r>
              <a:rPr lang="en-US" b="1" dirty="0" smtClean="0"/>
              <a:t>At this point, we will have a ranked list of articles representing each community.</a:t>
            </a:r>
            <a:r>
              <a:rPr lang="en-US" b="1" baseline="0" dirty="0" smtClean="0"/>
              <a:t> </a:t>
            </a:r>
          </a:p>
          <a:p>
            <a:pPr defTabSz="448650">
              <a:defRPr/>
            </a:pPr>
            <a:r>
              <a:rPr lang="en-US" b="1" baseline="0" dirty="0" smtClean="0"/>
              <a:t>But to understand paths we would still need to go through each list over time, so we will further simplify this process. </a:t>
            </a:r>
          </a:p>
          <a:p>
            <a:pPr defTabSz="448650">
              <a:defRPr/>
            </a:pPr>
            <a:r>
              <a:rPr lang="en-US" b="1" baseline="0" dirty="0" smtClean="0"/>
              <a:t>We will use the top rated articles to find representative terms as follows:…</a:t>
            </a:r>
            <a:endParaRPr lang="en-US" b="1" dirty="0" smtClean="0"/>
          </a:p>
          <a:p>
            <a:pPr defTabSz="448650">
              <a:defRPr/>
            </a:pPr>
            <a:r>
              <a:rPr lang="en-US" b="1" u="sng" dirty="0" smtClean="0"/>
              <a:t>How common a term is in a community vs. how common</a:t>
            </a:r>
            <a:r>
              <a:rPr lang="en-US" b="1" u="sng" baseline="0" dirty="0" smtClean="0"/>
              <a:t> it is overall</a:t>
            </a:r>
            <a:endParaRPr lang="en-US" b="1" u="sng" dirty="0" smtClean="0"/>
          </a:p>
          <a:p>
            <a:r>
              <a:rPr lang="en-US" b="1" dirty="0" smtClean="0"/>
              <a:t>…</a:t>
            </a:r>
          </a:p>
          <a:p>
            <a:r>
              <a:rPr lang="en-US" b="1" dirty="0" smtClean="0"/>
              <a:t>We will then aggregate these top terms as well as the websites over</a:t>
            </a:r>
            <a:r>
              <a:rPr lang="en-US" b="1" baseline="0" dirty="0" smtClean="0"/>
              <a:t> all the communities in a</a:t>
            </a:r>
            <a:r>
              <a:rPr lang="en-US" b="1" dirty="0" smtClean="0"/>
              <a:t> path.</a:t>
            </a:r>
          </a:p>
          <a:p>
            <a:r>
              <a:rPr lang="en-US" b="1" dirty="0" smtClean="0"/>
              <a:t>By the end of this process we</a:t>
            </a:r>
            <a:r>
              <a:rPr lang="en-US" b="1" baseline="0" dirty="0" smtClean="0"/>
              <a:t> will have a list of terms and websites that summarize each path.</a:t>
            </a:r>
          </a:p>
          <a:p>
            <a:r>
              <a:rPr lang="en-US" b="1" u="sng" dirty="0" smtClean="0"/>
              <a:t>No computationally intensive</a:t>
            </a:r>
            <a:r>
              <a:rPr lang="en-US" b="1" u="sng" baseline="0" dirty="0" smtClean="0"/>
              <a:t> language models to process the text.</a:t>
            </a:r>
            <a:endParaRPr lang="en-US" b="1" u="sng" dirty="0"/>
          </a:p>
        </p:txBody>
      </p:sp>
      <p:sp>
        <p:nvSpPr>
          <p:cNvPr id="4" name="Slide Number Placeholder 3"/>
          <p:cNvSpPr>
            <a:spLocks noGrp="1"/>
          </p:cNvSpPr>
          <p:nvPr>
            <p:ph type="sldNum" sz="quarter" idx="10"/>
          </p:nvPr>
        </p:nvSpPr>
        <p:spPr/>
        <p:txBody>
          <a:bodyPr/>
          <a:lstStyle/>
          <a:p>
            <a:fld id="{633AC484-9175-2C4C-AB6F-3BBF05AA0651}" type="slidenum">
              <a:rPr lang="en-US" smtClean="0"/>
              <a:t>19</a:t>
            </a:fld>
            <a:endParaRPr lang="en-US"/>
          </a:p>
        </p:txBody>
      </p:sp>
    </p:spTree>
    <p:extLst>
      <p:ext uri="{BB962C8B-B14F-4D97-AF65-F5344CB8AC3E}">
        <p14:creationId xmlns:p14="http://schemas.microsoft.com/office/powerpoint/2010/main" val="165301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Now</a:t>
            </a:r>
            <a:r>
              <a:rPr lang="en-US" b="1" baseline="0" dirty="0" smtClean="0"/>
              <a:t> here is the overall map, now with interpretations of summaries we have found.</a:t>
            </a:r>
            <a:endParaRPr lang="en-US" b="1" dirty="0" smtClean="0"/>
          </a:p>
          <a:p>
            <a:pPr defTabSz="448650">
              <a:defRPr/>
            </a:pPr>
            <a:r>
              <a:rPr lang="en-US" b="1" u="sng" baseline="0" dirty="0" smtClean="0"/>
              <a:t>Fully automated and has No human intervention. </a:t>
            </a:r>
          </a:p>
          <a:p>
            <a:r>
              <a:rPr lang="en-US" b="1" dirty="0" smtClean="0"/>
              <a:t>A-G before election, H-N after</a:t>
            </a:r>
          </a:p>
          <a:p>
            <a:r>
              <a:rPr lang="en-US" b="1" dirty="0" smtClean="0"/>
              <a:t>Any</a:t>
            </a:r>
            <a:r>
              <a:rPr lang="en-US" b="1" baseline="0" dirty="0" smtClean="0"/>
              <a:t> questions?</a:t>
            </a:r>
          </a:p>
          <a:p>
            <a:endParaRPr lang="en-US" b="1" dirty="0" smtClean="0"/>
          </a:p>
          <a:p>
            <a:r>
              <a:rPr lang="en-US" b="1" dirty="0" smtClean="0"/>
              <a:t>(Add numbers)</a:t>
            </a:r>
          </a:p>
          <a:p>
            <a:pPr defTabSz="448650">
              <a:defRPr/>
            </a:pPr>
            <a:endParaRPr lang="en-US" b="1" dirty="0"/>
          </a:p>
          <a:p>
            <a:pPr defTabSz="448650">
              <a:defRPr/>
            </a:pPr>
            <a:endParaRPr lang="en-US" dirty="0"/>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20</a:t>
            </a:fld>
            <a:endParaRPr lang="en-US"/>
          </a:p>
        </p:txBody>
      </p:sp>
    </p:spTree>
    <p:extLst>
      <p:ext uri="{BB962C8B-B14F-4D97-AF65-F5344CB8AC3E}">
        <p14:creationId xmlns:p14="http://schemas.microsoft.com/office/powerpoint/2010/main" val="25878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bg1">
                    <a:lumMod val="75000"/>
                  </a:schemeClr>
                </a:solidFill>
              </a:rPr>
              <a:t>We will evaluate the paths and characterize them</a:t>
            </a:r>
          </a:p>
          <a:p>
            <a:endParaRPr lang="en-US" dirty="0" smtClean="0">
              <a:solidFill>
                <a:schemeClr val="bg1">
                  <a:lumMod val="75000"/>
                </a:schemeClr>
              </a:solidFill>
            </a:endParaRPr>
          </a:p>
          <a:p>
            <a:pPr marL="280406" indent="-280406">
              <a:buFont typeface="Wingdings" charset="2"/>
              <a:buChar char="§"/>
            </a:pPr>
            <a:r>
              <a:rPr lang="en-US" dirty="0" smtClean="0">
                <a:solidFill>
                  <a:schemeClr val="bg1">
                    <a:lumMod val="75000"/>
                  </a:schemeClr>
                </a:solidFill>
              </a:rPr>
              <a:t>Paths with high retention: G (foreign affairs), N (human rights),  K(eyewitness)</a:t>
            </a:r>
          </a:p>
          <a:p>
            <a:pPr marL="280406" indent="-280406">
              <a:buFont typeface="Wingdings" charset="2"/>
              <a:buChar char="§"/>
            </a:pPr>
            <a:r>
              <a:rPr lang="en-US" dirty="0" smtClean="0">
                <a:solidFill>
                  <a:schemeClr val="bg1">
                    <a:lumMod val="75000"/>
                  </a:schemeClr>
                </a:solidFill>
              </a:rPr>
              <a:t>Paths with low retention: B&amp;C(conservative), E(sarcastic), J (anti reformist), H(sensational) </a:t>
            </a:r>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21</a:t>
            </a:fld>
            <a:endParaRPr lang="en-US"/>
          </a:p>
        </p:txBody>
      </p:sp>
    </p:spTree>
    <p:extLst>
      <p:ext uri="{BB962C8B-B14F-4D97-AF65-F5344CB8AC3E}">
        <p14:creationId xmlns:p14="http://schemas.microsoft.com/office/powerpoint/2010/main" val="65112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bwMode="auto">
          <a:xfrm>
            <a:off x="620713" y="881063"/>
            <a:ext cx="5619750" cy="3162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3" name="Text Box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972" tIns="44486" rIns="88972" bIns="44486" numCol="1" anchor="ctr" anchorCtr="0" compatLnSpc="1">
            <a:prstTxWarp prst="textNoShape">
              <a:avLst/>
            </a:prstTxWarp>
          </a:bodyPr>
          <a:lstStyle/>
          <a:p>
            <a:pPr eaLnBrk="1" hangingPunct="1"/>
            <a:r>
              <a:rPr lang="en-US" sz="900">
                <a:latin typeface="Calibri" charset="0"/>
                <a:ea typeface="MS PGothic" charset="0"/>
              </a:rPr>
              <a:t>Hi everyone, my name is Zicong. Thank you all for coming to my thesis talk. The title of my thesis is Information dynamics in social interactions: hidden structure discovery and empirical case studies.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n = ?</a:t>
            </a:r>
          </a:p>
        </p:txBody>
      </p:sp>
      <p:sp>
        <p:nvSpPr>
          <p:cNvPr id="4" name="Slide Number Placeholder 3"/>
          <p:cNvSpPr>
            <a:spLocks noGrp="1"/>
          </p:cNvSpPr>
          <p:nvPr>
            <p:ph type="sldNum" sz="quarter" idx="10"/>
          </p:nvPr>
        </p:nvSpPr>
        <p:spPr/>
        <p:txBody>
          <a:bodyPr/>
          <a:lstStyle/>
          <a:p>
            <a:fld id="{633AC484-9175-2C4C-AB6F-3BBF05AA0651}" type="slidenum">
              <a:rPr lang="en-US" smtClean="0"/>
              <a:t>22</a:t>
            </a:fld>
            <a:endParaRPr lang="en-US"/>
          </a:p>
        </p:txBody>
      </p:sp>
    </p:spTree>
    <p:extLst>
      <p:ext uri="{BB962C8B-B14F-4D97-AF65-F5344CB8AC3E}">
        <p14:creationId xmlns:p14="http://schemas.microsoft.com/office/powerpoint/2010/main" val="168144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two scales</a:t>
            </a:r>
          </a:p>
          <a:p>
            <a:r>
              <a:rPr lang="en-US" dirty="0" smtClean="0"/>
              <a:t>Remove the time and politics in </a:t>
            </a:r>
            <a:r>
              <a:rPr lang="en-US" dirty="0" err="1" smtClean="0"/>
              <a:t>paranthesis</a:t>
            </a:r>
            <a:r>
              <a:rPr lang="en-US" dirty="0" smtClean="0"/>
              <a:t>. Animate instead</a:t>
            </a:r>
          </a:p>
          <a:p>
            <a:r>
              <a:rPr lang="en-US" dirty="0" smtClean="0"/>
              <a:t>With</a:t>
            </a:r>
            <a:r>
              <a:rPr lang="en-US" baseline="0" dirty="0" smtClean="0"/>
              <a:t> no human intervention, it has </a:t>
            </a:r>
            <a:r>
              <a:rPr lang="en-US" baseline="0" dirty="0" err="1" smtClean="0"/>
              <a:t>strucutres</a:t>
            </a:r>
            <a:r>
              <a:rPr lang="en-US" baseline="0" dirty="0" smtClean="0"/>
              <a:t> in it. </a:t>
            </a:r>
          </a:p>
          <a:p>
            <a:r>
              <a:rPr lang="en-US" baseline="0" dirty="0" smtClean="0"/>
              <a:t>----- Meeting Notes (8/27/13 14:05) -----</a:t>
            </a:r>
          </a:p>
          <a:p>
            <a:r>
              <a:rPr lang="en-US" baseline="0" dirty="0" smtClean="0"/>
              <a:t>change</a:t>
            </a:r>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23</a:t>
            </a:fld>
            <a:endParaRPr lang="en-US"/>
          </a:p>
        </p:txBody>
      </p:sp>
    </p:spTree>
    <p:extLst>
      <p:ext uri="{BB962C8B-B14F-4D97-AF65-F5344CB8AC3E}">
        <p14:creationId xmlns:p14="http://schemas.microsoft.com/office/powerpoint/2010/main" val="3205020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This methodology</a:t>
            </a:r>
            <a:r>
              <a:rPr lang="en-US" b="1" baseline="0" dirty="0" smtClean="0"/>
              <a:t> is applicable to other contexts</a:t>
            </a:r>
          </a:p>
          <a:p>
            <a:endParaRPr lang="en-US" dirty="0" smtClean="0"/>
          </a:p>
          <a:p>
            <a:r>
              <a:rPr lang="en-US" dirty="0" smtClean="0"/>
              <a:t>Affected by political upheaval</a:t>
            </a:r>
          </a:p>
          <a:p>
            <a:pPr lvl="1"/>
            <a:r>
              <a:rPr lang="en-US" dirty="0" smtClean="0"/>
              <a:t>6-7 months with no clear paths</a:t>
            </a:r>
          </a:p>
          <a:p>
            <a:pPr lvl="1"/>
            <a:r>
              <a:rPr lang="en-US" dirty="0" err="1" smtClean="0"/>
              <a:t>www.farsnews.com</a:t>
            </a:r>
            <a:r>
              <a:rPr lang="en-US" dirty="0" smtClean="0"/>
              <a:t> before and after election</a:t>
            </a:r>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24</a:t>
            </a:fld>
            <a:endParaRPr lang="en-US"/>
          </a:p>
        </p:txBody>
      </p:sp>
    </p:spTree>
    <p:extLst>
      <p:ext uri="{BB962C8B-B14F-4D97-AF65-F5344CB8AC3E}">
        <p14:creationId xmlns:p14="http://schemas.microsoft.com/office/powerpoint/2010/main" val="2082220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This can be called</a:t>
            </a:r>
            <a:r>
              <a:rPr lang="en-US" b="1" baseline="0" dirty="0" smtClean="0"/>
              <a:t> gestalt computing, now let’s go over what it is. </a:t>
            </a:r>
          </a:p>
          <a:p>
            <a:r>
              <a:rPr lang="en-US" b="1" baseline="0" dirty="0" smtClean="0"/>
              <a:t>Actions are revealing. The parts created the whole but the whole adds meaning to the parts. </a:t>
            </a:r>
          </a:p>
          <a:p>
            <a:r>
              <a:rPr lang="en-US" b="1" dirty="0" smtClean="0"/>
              <a:t>Alternatively</a:t>
            </a:r>
            <a:r>
              <a:rPr lang="en-US" b="1" baseline="0" dirty="0" smtClean="0"/>
              <a:t> what could we have done? it cannot answer the questions of this kind</a:t>
            </a:r>
          </a:p>
          <a:p>
            <a:endParaRPr lang="en-US" b="1" baseline="0" dirty="0" smtClean="0"/>
          </a:p>
        </p:txBody>
      </p:sp>
      <p:sp>
        <p:nvSpPr>
          <p:cNvPr id="4" name="Slide Number Placeholder 3"/>
          <p:cNvSpPr>
            <a:spLocks noGrp="1"/>
          </p:cNvSpPr>
          <p:nvPr>
            <p:ph type="sldNum" sz="quarter" idx="10"/>
          </p:nvPr>
        </p:nvSpPr>
        <p:spPr/>
        <p:txBody>
          <a:bodyPr/>
          <a:lstStyle/>
          <a:p>
            <a:fld id="{633AC484-9175-2C4C-AB6F-3BBF05AA0651}" type="slidenum">
              <a:rPr lang="en-US" smtClean="0"/>
              <a:t>25</a:t>
            </a:fld>
            <a:endParaRPr lang="en-US"/>
          </a:p>
        </p:txBody>
      </p:sp>
    </p:spTree>
    <p:extLst>
      <p:ext uri="{BB962C8B-B14F-4D97-AF65-F5344CB8AC3E}">
        <p14:creationId xmlns:p14="http://schemas.microsoft.com/office/powerpoint/2010/main" val="1382496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26</a:t>
            </a:fld>
            <a:endParaRPr lang="en-US"/>
          </a:p>
        </p:txBody>
      </p:sp>
    </p:spTree>
    <p:extLst>
      <p:ext uri="{BB962C8B-B14F-4D97-AF65-F5344CB8AC3E}">
        <p14:creationId xmlns:p14="http://schemas.microsoft.com/office/powerpoint/2010/main" val="124042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smtClean="0"/>
              <a:t>Since </a:t>
            </a:r>
            <a:r>
              <a:rPr lang="en-US" b="1" baseline="0" dirty="0" smtClean="0"/>
              <a:t>this is a defense presentation, I’d like to go to other topics that comprise my thesis, these are more in the traditional way. For the sake of completeness. </a:t>
            </a:r>
          </a:p>
        </p:txBody>
      </p:sp>
      <p:sp>
        <p:nvSpPr>
          <p:cNvPr id="4" name="Slide Number Placeholder 3"/>
          <p:cNvSpPr>
            <a:spLocks noGrp="1"/>
          </p:cNvSpPr>
          <p:nvPr>
            <p:ph type="sldNum" sz="quarter" idx="10"/>
          </p:nvPr>
        </p:nvSpPr>
        <p:spPr/>
        <p:txBody>
          <a:bodyPr/>
          <a:lstStyle/>
          <a:p>
            <a:fld id="{633AC484-9175-2C4C-AB6F-3BBF05AA0651}" type="slidenum">
              <a:rPr lang="en-US" smtClean="0"/>
              <a:t>27</a:t>
            </a:fld>
            <a:endParaRPr lang="en-US"/>
          </a:p>
        </p:txBody>
      </p:sp>
    </p:spTree>
    <p:extLst>
      <p:ext uri="{BB962C8B-B14F-4D97-AF65-F5344CB8AC3E}">
        <p14:creationId xmlns:p14="http://schemas.microsoft.com/office/powerpoint/2010/main" val="3334756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48650">
              <a:defRPr/>
            </a:pPr>
            <a:r>
              <a:rPr lang="en-US" dirty="0" smtClean="0"/>
              <a:t>Use on other contexts and datasets</a:t>
            </a:r>
          </a:p>
          <a:p>
            <a:pPr marL="0" lvl="1" defTabSz="448650">
              <a:defRPr/>
            </a:pPr>
            <a:r>
              <a:rPr lang="en-US" dirty="0" smtClean="0"/>
              <a:t>Further studies on choice of parameters</a:t>
            </a:r>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28</a:t>
            </a:fld>
            <a:endParaRPr lang="en-US"/>
          </a:p>
        </p:txBody>
      </p:sp>
    </p:spTree>
    <p:extLst>
      <p:ext uri="{BB962C8B-B14F-4D97-AF65-F5344CB8AC3E}">
        <p14:creationId xmlns:p14="http://schemas.microsoft.com/office/powerpoint/2010/main" val="1476022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To evaluate our topic assignment using associative networks, we applied our inference algorithms on four large scale datasets of different genre. Table 5.2 summarizes the size of document, the size of vocabulary, and number of tokens in each dataset. Cafemom is a online social forum where young mothers discuss different issues about parenting and their children and we consider a whole thread with all the posts as a document. The National Science Foundation datasets are a collection of NSF funding abstracts, which represent the corpus of scientific abstract. The Reuters datasets are a collection of various news, from politics, science, finance to sports. Lastly, 2009 Iran post-election tweets is a collection of short texts from online microblogging system Twitter. </a:t>
            </a:r>
          </a:p>
          <a:p>
            <a:endParaRPr lang="en-US">
              <a:latin typeface="Calibri" charset="0"/>
              <a:ea typeface="MS PGothic" charset="0"/>
            </a:endParaRPr>
          </a:p>
        </p:txBody>
      </p:sp>
      <p:sp>
        <p:nvSpPr>
          <p:cNvPr id="727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defRPr sz="2400">
                <a:solidFill>
                  <a:schemeClr val="tx1"/>
                </a:solidFill>
                <a:latin typeface="Times New Roman" charset="0"/>
                <a:ea typeface="MS PGothic" charset="0"/>
                <a:cs typeface="MS PGothic" charset="0"/>
              </a:defRPr>
            </a:lvl1pPr>
            <a:lvl2pPr marL="742883" indent="-285724">
              <a:defRPr sz="2400">
                <a:solidFill>
                  <a:schemeClr val="tx1"/>
                </a:solidFill>
                <a:latin typeface="Times New Roman" charset="0"/>
                <a:ea typeface="MS PGothic" charset="0"/>
                <a:cs typeface="MS PGothic" charset="0"/>
              </a:defRPr>
            </a:lvl2pPr>
            <a:lvl3pPr marL="1142898" indent="-228580">
              <a:defRPr sz="2400">
                <a:solidFill>
                  <a:schemeClr val="tx1"/>
                </a:solidFill>
                <a:latin typeface="Times New Roman" charset="0"/>
                <a:ea typeface="MS PGothic" charset="0"/>
                <a:cs typeface="MS PGothic" charset="0"/>
              </a:defRPr>
            </a:lvl3pPr>
            <a:lvl4pPr marL="1600057" indent="-228580">
              <a:defRPr sz="2400">
                <a:solidFill>
                  <a:schemeClr val="tx1"/>
                </a:solidFill>
                <a:latin typeface="Times New Roman" charset="0"/>
                <a:ea typeface="MS PGothic" charset="0"/>
                <a:cs typeface="MS PGothic" charset="0"/>
              </a:defRPr>
            </a:lvl4pPr>
            <a:lvl5pPr marL="2057217" indent="-228580">
              <a:defRPr sz="2400">
                <a:solidFill>
                  <a:schemeClr val="tx1"/>
                </a:solidFill>
                <a:latin typeface="Times New Roman" charset="0"/>
                <a:ea typeface="MS PGothic" charset="0"/>
                <a:cs typeface="MS PGothic" charset="0"/>
              </a:defRPr>
            </a:lvl5pPr>
            <a:lvl6pPr marL="2514376" indent="-22858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535" indent="-22858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8695" indent="-22858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5854" indent="-22858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fld id="{1DB8F310-2D38-BE4C-95A1-B8DC56C750A6}" type="slidenum">
              <a:rPr lang="en-US" sz="1200">
                <a:latin typeface="Calibri" charset="0"/>
                <a:cs typeface="Arial" charset="0"/>
              </a:rPr>
              <a:pPr/>
              <a:t>29</a:t>
            </a:fld>
            <a:endParaRPr lang="en-US" sz="1200">
              <a:latin typeface="Calibri"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bwMode="auto">
          <a:xfrm>
            <a:off x="620713" y="881063"/>
            <a:ext cx="5619750" cy="3162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3" name="Text Box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972" tIns="44486" rIns="88972" bIns="44486" numCol="1" anchor="ctr" anchorCtr="0" compatLnSpc="1">
            <a:prstTxWarp prst="textNoShape">
              <a:avLst/>
            </a:prstTxWarp>
          </a:bodyPr>
          <a:lstStyle/>
          <a:p>
            <a:pPr eaLnBrk="1" hangingPunct="1"/>
            <a:r>
              <a:rPr lang="en-US" sz="900">
                <a:latin typeface="Calibri" charset="0"/>
                <a:ea typeface="MS PGothic" charset="0"/>
              </a:rPr>
              <a:t>Hi everyone, my name is Zicong. Thank you all for coming to my thesis talk. The title of my thesis is Information dynamics in social interactions: hidden structure discovery and empirical case studies.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bwMode="auto">
          <a:xfrm>
            <a:off x="620713" y="881063"/>
            <a:ext cx="5619750" cy="3162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3" name="Text Box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972" tIns="44486" rIns="88972" bIns="44486" numCol="1" anchor="ctr" anchorCtr="0" compatLnSpc="1">
            <a:prstTxWarp prst="textNoShape">
              <a:avLst/>
            </a:prstTxWarp>
          </a:bodyPr>
          <a:lstStyle/>
          <a:p>
            <a:pPr eaLnBrk="1" hangingPunct="1"/>
            <a:r>
              <a:rPr lang="en-US" sz="900">
                <a:latin typeface="Calibri" charset="0"/>
                <a:ea typeface="MS PGothic" charset="0"/>
              </a:rPr>
              <a:t>Hi everyone, my name is Zicong. Thank you all for coming to my thesis talk. The title of my thesis is Information dynamics in social interactions: hidden structure discovery and empirical case studies.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focus</a:t>
            </a:r>
            <a:r>
              <a:rPr lang="en-US" b="1" baseline="0" dirty="0" smtClean="0"/>
              <a:t> of this talk is content oriented collective behavior. </a:t>
            </a:r>
          </a:p>
          <a:p>
            <a:r>
              <a:rPr lang="en-US" dirty="0" smtClean="0"/>
              <a:t>.</a:t>
            </a:r>
          </a:p>
          <a:p>
            <a:r>
              <a:rPr lang="en-US" dirty="0" smtClean="0"/>
              <a:t>.</a:t>
            </a:r>
          </a:p>
          <a:p>
            <a:r>
              <a:rPr lang="en-US" dirty="0" smtClean="0"/>
              <a:t>.</a:t>
            </a:r>
          </a:p>
          <a:p>
            <a:r>
              <a:rPr lang="en-US" dirty="0" smtClean="0"/>
              <a:t>For the bulk of the talk, we’ll go</a:t>
            </a:r>
            <a:r>
              <a:rPr lang="en-US" baseline="0" dirty="0" smtClean="0"/>
              <a:t> through a study of evolving groups in social news. </a:t>
            </a:r>
            <a:endParaRPr lang="en-US" dirty="0" smtClean="0"/>
          </a:p>
          <a:p>
            <a:r>
              <a:rPr lang="en-US" dirty="0" smtClean="0"/>
              <a:t>Now</a:t>
            </a:r>
            <a:r>
              <a:rPr lang="en-US" baseline="0" dirty="0" smtClean="0"/>
              <a:t> I will go into the spec</a:t>
            </a:r>
            <a:endParaRPr lang="en-US" dirty="0" smtClean="0"/>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7</a:t>
            </a:fld>
            <a:endParaRPr lang="en-US"/>
          </a:p>
        </p:txBody>
      </p:sp>
    </p:spTree>
    <p:extLst>
      <p:ext uri="{BB962C8B-B14F-4D97-AF65-F5344CB8AC3E}">
        <p14:creationId xmlns:p14="http://schemas.microsoft.com/office/powerpoint/2010/main" val="27746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Social news website, or social news aggregation</a:t>
            </a:r>
            <a:r>
              <a:rPr lang="en-US" b="1" baseline="0" dirty="0" smtClean="0"/>
              <a:t> websites are online spaces where users can post articles, promote articles, or comment on articles.</a:t>
            </a:r>
            <a:endParaRPr lang="en-US" b="1" dirty="0"/>
          </a:p>
        </p:txBody>
      </p:sp>
      <p:sp>
        <p:nvSpPr>
          <p:cNvPr id="4" name="Slide Number Placeholder 3"/>
          <p:cNvSpPr>
            <a:spLocks noGrp="1"/>
          </p:cNvSpPr>
          <p:nvPr>
            <p:ph type="sldNum" sz="quarter" idx="10"/>
          </p:nvPr>
        </p:nvSpPr>
        <p:spPr/>
        <p:txBody>
          <a:bodyPr/>
          <a:lstStyle/>
          <a:p>
            <a:fld id="{1BBFFB37-7F25-A843-B4FB-8356452DCF2A}" type="slidenum">
              <a:rPr lang="en-US" smtClean="0"/>
              <a:t>8</a:t>
            </a:fld>
            <a:endParaRPr lang="en-US"/>
          </a:p>
        </p:txBody>
      </p:sp>
    </p:spTree>
    <p:extLst>
      <p:ext uri="{BB962C8B-B14F-4D97-AF65-F5344CB8AC3E}">
        <p14:creationId xmlns:p14="http://schemas.microsoft.com/office/powerpoint/2010/main" val="98068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 the question we would like to ask about these websites</a:t>
            </a:r>
            <a:r>
              <a:rPr lang="en-US" b="1" baseline="0" dirty="0" smtClean="0"/>
              <a:t> is: how can we understand the user population?</a:t>
            </a:r>
            <a:endParaRPr lang="en-US" b="1" dirty="0"/>
          </a:p>
        </p:txBody>
      </p:sp>
      <p:sp>
        <p:nvSpPr>
          <p:cNvPr id="4" name="Slide Number Placeholder 3"/>
          <p:cNvSpPr>
            <a:spLocks noGrp="1"/>
          </p:cNvSpPr>
          <p:nvPr>
            <p:ph type="sldNum" sz="quarter" idx="10"/>
          </p:nvPr>
        </p:nvSpPr>
        <p:spPr/>
        <p:txBody>
          <a:bodyPr/>
          <a:lstStyle/>
          <a:p>
            <a:fld id="{1BBFFB37-7F25-A843-B4FB-8356452DCF2A}" type="slidenum">
              <a:rPr lang="en-US" smtClean="0"/>
              <a:t>9</a:t>
            </a:fld>
            <a:endParaRPr lang="en-US"/>
          </a:p>
        </p:txBody>
      </p:sp>
    </p:spTree>
    <p:extLst>
      <p:ext uri="{BB962C8B-B14F-4D97-AF65-F5344CB8AC3E}">
        <p14:creationId xmlns:p14="http://schemas.microsoft.com/office/powerpoint/2010/main" val="2764111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Replace with how could we do this but they won’t provide this. Time evolution, </a:t>
            </a:r>
          </a:p>
          <a:p>
            <a:endParaRPr lang="en-US" dirty="0"/>
          </a:p>
        </p:txBody>
      </p:sp>
      <p:sp>
        <p:nvSpPr>
          <p:cNvPr id="4" name="Slide Number Placeholder 3"/>
          <p:cNvSpPr>
            <a:spLocks noGrp="1"/>
          </p:cNvSpPr>
          <p:nvPr>
            <p:ph type="sldNum" sz="quarter" idx="10"/>
          </p:nvPr>
        </p:nvSpPr>
        <p:spPr/>
        <p:txBody>
          <a:bodyPr/>
          <a:lstStyle/>
          <a:p>
            <a:fld id="{633AC484-9175-2C4C-AB6F-3BBF05AA0651}" type="slidenum">
              <a:rPr lang="en-US" smtClean="0"/>
              <a:t>10</a:t>
            </a:fld>
            <a:endParaRPr lang="en-US"/>
          </a:p>
        </p:txBody>
      </p:sp>
    </p:spTree>
    <p:extLst>
      <p:ext uri="{BB962C8B-B14F-4D97-AF65-F5344CB8AC3E}">
        <p14:creationId xmlns:p14="http://schemas.microsoft.com/office/powerpoint/2010/main" val="206932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Our data set includes…</a:t>
            </a:r>
          </a:p>
          <a:p>
            <a:r>
              <a:rPr lang="en-US" b="1" dirty="0" smtClean="0"/>
              <a:t>.</a:t>
            </a:r>
          </a:p>
          <a:p>
            <a:r>
              <a:rPr lang="en-US" b="1" dirty="0" smtClean="0"/>
              <a:t>.</a:t>
            </a:r>
          </a:p>
          <a:p>
            <a:r>
              <a:rPr lang="en-US" b="1" dirty="0" smtClean="0"/>
              <a:t>We will</a:t>
            </a:r>
            <a:r>
              <a:rPr lang="en-US" b="1" baseline="0" dirty="0" smtClean="0"/>
              <a:t> explain each of these steps in more detail in the coming slides. </a:t>
            </a:r>
            <a:endParaRPr lang="en-US" b="1" dirty="0"/>
          </a:p>
        </p:txBody>
      </p:sp>
      <p:sp>
        <p:nvSpPr>
          <p:cNvPr id="4" name="Slide Number Placeholder 3"/>
          <p:cNvSpPr>
            <a:spLocks noGrp="1"/>
          </p:cNvSpPr>
          <p:nvPr>
            <p:ph type="sldNum" sz="quarter" idx="10"/>
          </p:nvPr>
        </p:nvSpPr>
        <p:spPr/>
        <p:txBody>
          <a:bodyPr/>
          <a:lstStyle/>
          <a:p>
            <a:fld id="{633AC484-9175-2C4C-AB6F-3BBF05AA0651}" type="slidenum">
              <a:rPr lang="en-US" smtClean="0"/>
              <a:t>11</a:t>
            </a:fld>
            <a:endParaRPr lang="en-US"/>
          </a:p>
        </p:txBody>
      </p:sp>
    </p:spTree>
    <p:extLst>
      <p:ext uri="{BB962C8B-B14F-4D97-AF65-F5344CB8AC3E}">
        <p14:creationId xmlns:p14="http://schemas.microsoft.com/office/powerpoint/2010/main" val="3516164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61109" y="617229"/>
            <a:ext cx="10993582" cy="3566160"/>
          </a:xfrm>
        </p:spPr>
        <p:txBody>
          <a:bodyPr anchor="b">
            <a:normAutofit/>
          </a:bodyPr>
          <a:lstStyle>
            <a:lvl1pPr algn="l">
              <a:lnSpc>
                <a:spcPct val="85000"/>
              </a:lnSpc>
              <a:defRPr sz="8000" b="1" spc="-50"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61109" y="4455621"/>
            <a:ext cx="10993582"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71D98A-480E-194C-9852-1E3C5A677860}" type="datetimeFigureOut">
              <a:rPr lang="en-US" smtClean="0"/>
              <a:t>12/24/17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A59EC-91D2-AB49-B576-CD96EC62B7C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661632" y="6401971"/>
            <a:ext cx="956190" cy="456029"/>
          </a:xfrm>
          <a:prstGeom prst="rect">
            <a:avLst/>
          </a:prstGeom>
          <a:effectLst>
            <a:softEdge rad="25400"/>
          </a:effectLst>
        </p:spPr>
      </p:pic>
      <p:sp>
        <p:nvSpPr>
          <p:cNvPr id="11" name="Rectangle 10"/>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2955031"/>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1D98A-480E-194C-9852-1E3C5A677860}" type="datetimeFigureOut">
              <a:rPr lang="en-US" smtClean="0"/>
              <a:t>12/24/17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5835952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71D98A-480E-194C-9852-1E3C5A677860}" type="datetimeFigureOut">
              <a:rPr lang="en-US" smtClean="0"/>
              <a:t>12/24/17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92691223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71D98A-480E-194C-9852-1E3C5A677860}" type="datetimeFigureOut">
              <a:rPr lang="en-US" smtClean="0"/>
              <a:t>12/24/17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767558307"/>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94855" y="1920834"/>
            <a:ext cx="11346872" cy="4348842"/>
          </a:xfrm>
        </p:spPr>
        <p:txBody>
          <a:bodyPr/>
          <a:lstStyle>
            <a:lvl1pPr marL="91440" indent="-91440">
              <a:buFont typeface="Wingdings" charset="2"/>
              <a:buChar char="v"/>
              <a:defRPr sz="2400"/>
            </a:lvl1pPr>
            <a:lvl2pPr>
              <a:defRPr sz="2000"/>
            </a:lvl2p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422564" y="384183"/>
            <a:ext cx="11346872" cy="1147342"/>
          </a:xfrm>
        </p:spPr>
        <p:txBody>
          <a:bodyPr/>
          <a:lstStyle>
            <a:lvl1pPr>
              <a:defRPr b="1"/>
            </a:lvl1pPr>
          </a:lstStyle>
          <a:p>
            <a:r>
              <a:rPr lang="en-US" dirty="0" smtClean="0"/>
              <a:t>Click to edit Master title style</a:t>
            </a:r>
            <a:endParaRPr lang="en-US" dirty="0"/>
          </a:p>
        </p:txBody>
      </p:sp>
      <p:sp>
        <p:nvSpPr>
          <p:cNvPr id="12" name="Rectangle 11"/>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userDrawn="1"/>
        </p:nvCxnSpPr>
        <p:spPr>
          <a:xfrm flipV="1">
            <a:off x="394855" y="1617127"/>
            <a:ext cx="11346872" cy="45522"/>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661632" y="6401971"/>
            <a:ext cx="956190" cy="456029"/>
          </a:xfrm>
          <a:prstGeom prst="rect">
            <a:avLst/>
          </a:prstGeom>
          <a:effectLst>
            <a:softEdge rad="25400"/>
          </a:effectLst>
        </p:spPr>
      </p:pic>
      <p:sp>
        <p:nvSpPr>
          <p:cNvPr id="19" name="Rectangle 18"/>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662531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471D98A-480E-194C-9852-1E3C5A677860}" type="datetimeFigureOut">
              <a:rPr lang="en-US" smtClean="0"/>
              <a:t>12/24/17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A59EC-91D2-AB49-B576-CD96EC62B7CF}" type="slidenum">
              <a:rPr lang="en-US" smtClean="0"/>
              <a:t>‹#›</a:t>
            </a:fld>
            <a:endParaRPr lang="en-US"/>
          </a:p>
        </p:txBody>
      </p:sp>
      <p:sp>
        <p:nvSpPr>
          <p:cNvPr id="6" name="Rectangle 5"/>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661632" y="6401971"/>
            <a:ext cx="956190" cy="456029"/>
          </a:xfrm>
          <a:prstGeom prst="rect">
            <a:avLst/>
          </a:prstGeom>
          <a:effectLst>
            <a:softEdge rad="25400"/>
          </a:effectLst>
        </p:spPr>
      </p:pic>
      <p:sp>
        <p:nvSpPr>
          <p:cNvPr id="8" name="Rectangle 7"/>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0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1D98A-480E-194C-9852-1E3C5A677860}" type="datetimeFigureOut">
              <a:rPr lang="en-US" smtClean="0"/>
              <a:t>12/24/17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A59EC-91D2-AB49-B576-CD96EC62B7C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4354"/>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71D98A-480E-194C-9852-1E3C5A677860}" type="datetimeFigureOut">
              <a:rPr lang="en-US" smtClean="0"/>
              <a:t>12/24/17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51760131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71D98A-480E-194C-9852-1E3C5A677860}" type="datetimeFigureOut">
              <a:rPr lang="en-US" smtClean="0"/>
              <a:t>12/24/17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201658127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71D98A-480E-194C-9852-1E3C5A677860}" type="datetimeFigureOut">
              <a:rPr lang="en-US" smtClean="0"/>
              <a:t>12/24/17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109458877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471D98A-480E-194C-9852-1E3C5A677860}" type="datetimeFigureOut">
              <a:rPr lang="en-US" smtClean="0"/>
              <a:t>12/24/17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41A59EC-91D2-AB49-B576-CD96EC62B7CF}" type="slidenum">
              <a:rPr lang="en-US" smtClean="0"/>
              <a:t>‹#›</a:t>
            </a:fld>
            <a:endParaRPr lang="en-US"/>
          </a:p>
        </p:txBody>
      </p:sp>
    </p:spTree>
    <p:extLst>
      <p:ext uri="{BB962C8B-B14F-4D97-AF65-F5344CB8AC3E}">
        <p14:creationId xmlns:p14="http://schemas.microsoft.com/office/powerpoint/2010/main" val="1408671644"/>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471D98A-480E-194C-9852-1E3C5A677860}" type="datetimeFigureOut">
              <a:rPr lang="en-US" smtClean="0"/>
              <a:t>12/24/17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41A59EC-91D2-AB49-B576-CD96EC62B7CF}" type="slidenum">
              <a:rPr lang="en-US" smtClean="0"/>
              <a:t>‹#›</a:t>
            </a:fld>
            <a:endParaRPr lang="en-US"/>
          </a:p>
        </p:txBody>
      </p:sp>
    </p:spTree>
    <p:extLst>
      <p:ext uri="{BB962C8B-B14F-4D97-AF65-F5344CB8AC3E}">
        <p14:creationId xmlns:p14="http://schemas.microsoft.com/office/powerpoint/2010/main" val="1684596180"/>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471D98A-480E-194C-9852-1E3C5A677860}" type="datetimeFigureOut">
              <a:rPr lang="en-US" smtClean="0"/>
              <a:t>12/24/17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41A59EC-91D2-AB49-B576-CD96EC62B7C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097060" y="6401971"/>
            <a:ext cx="956190" cy="456029"/>
          </a:xfrm>
          <a:prstGeom prst="rect">
            <a:avLst/>
          </a:prstGeom>
          <a:effectLst>
            <a:softEdge rad="25400"/>
          </a:effectLst>
        </p:spPr>
      </p:pic>
    </p:spTree>
    <p:extLst>
      <p:ext uri="{BB962C8B-B14F-4D97-AF65-F5344CB8AC3E}">
        <p14:creationId xmlns:p14="http://schemas.microsoft.com/office/powerpoint/2010/main" val="151671350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3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jpeg"/><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17.jpeg"/><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2.tiff"/><Relationship Id="rId5"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36.png"/><Relationship Id="rId7" Type="http://schemas.openxmlformats.org/officeDocument/2006/relationships/image" Target="../media/image37.tif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jpe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659345"/>
            <a:ext cx="10496204" cy="1709412"/>
          </a:xfrm>
        </p:spPr>
        <p:txBody>
          <a:bodyPr>
            <a:noAutofit/>
          </a:bodyPr>
          <a:lstStyle/>
          <a:p>
            <a:pPr algn="ctr"/>
            <a:r>
              <a:rPr lang="en-US" sz="4000" dirty="0" smtClean="0">
                <a:solidFill>
                  <a:schemeClr val="accent2">
                    <a:lumMod val="75000"/>
                  </a:schemeClr>
                </a:solidFill>
                <a:ea typeface="Times New Roman" charset="0"/>
                <a:cs typeface="Times New Roman" charset="0"/>
              </a:rPr>
              <a:t>The Unreasonable Effectiveness of Data:</a:t>
            </a:r>
            <a:br>
              <a:rPr lang="en-US" sz="4000" dirty="0" smtClean="0">
                <a:solidFill>
                  <a:schemeClr val="accent2">
                    <a:lumMod val="75000"/>
                  </a:schemeClr>
                </a:solidFill>
                <a:ea typeface="Times New Roman" charset="0"/>
                <a:cs typeface="Times New Roman" charset="0"/>
              </a:rPr>
            </a:br>
            <a:r>
              <a:rPr lang="en-US" sz="4000" dirty="0" smtClean="0">
                <a:solidFill>
                  <a:schemeClr val="accent2">
                    <a:lumMod val="75000"/>
                  </a:schemeClr>
                </a:solidFill>
                <a:ea typeface="Times New Roman" charset="0"/>
                <a:cs typeface="Times New Roman" charset="0"/>
              </a:rPr>
              <a:t>A Scalable Framework for </a:t>
            </a:r>
            <a:br>
              <a:rPr lang="en-US" sz="4000" dirty="0" smtClean="0">
                <a:solidFill>
                  <a:schemeClr val="accent2">
                    <a:lumMod val="75000"/>
                  </a:schemeClr>
                </a:solidFill>
                <a:ea typeface="Times New Roman" charset="0"/>
                <a:cs typeface="Times New Roman" charset="0"/>
              </a:rPr>
            </a:br>
            <a:r>
              <a:rPr lang="en-US" sz="4000" dirty="0" smtClean="0">
                <a:solidFill>
                  <a:schemeClr val="accent2">
                    <a:lumMod val="75000"/>
                  </a:schemeClr>
                </a:solidFill>
                <a:ea typeface="Times New Roman" charset="0"/>
                <a:cs typeface="Times New Roman" charset="0"/>
              </a:rPr>
              <a:t>“Understanding” Social Forums and Discussions  </a:t>
            </a:r>
            <a:endParaRPr lang="en-US" sz="4000" dirty="0">
              <a:solidFill>
                <a:schemeClr val="accent2">
                  <a:lumMod val="75000"/>
                </a:schemeClr>
              </a:solidFill>
              <a:ea typeface="Times New Roman" charset="0"/>
              <a:cs typeface="Times New Roman" charset="0"/>
            </a:endParaRPr>
          </a:p>
        </p:txBody>
      </p: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41089" y="6139652"/>
            <a:ext cx="1083553" cy="516771"/>
          </a:xfrm>
          <a:prstGeom prst="rect">
            <a:avLst/>
          </a:prstGeom>
          <a:effectLst>
            <a:softEdge rad="25400"/>
          </a:effectLst>
        </p:spPr>
      </p:pic>
      <p:sp>
        <p:nvSpPr>
          <p:cNvPr id="5" name="Title 1"/>
          <p:cNvSpPr txBox="1">
            <a:spLocks/>
          </p:cNvSpPr>
          <p:nvPr/>
        </p:nvSpPr>
        <p:spPr>
          <a:xfrm>
            <a:off x="1097280" y="3011823"/>
            <a:ext cx="10058400" cy="1485004"/>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smtClean="0">
                <a:ea typeface="Times New Roman" charset="0"/>
                <a:cs typeface="Times New Roman" charset="0"/>
              </a:rPr>
              <a:t>Vwani Roychowdhury </a:t>
            </a:r>
            <a:endParaRPr lang="en-US" sz="4400" b="1" i="1" dirty="0" smtClean="0">
              <a:ea typeface="Times New Roman" charset="0"/>
              <a:cs typeface="Times New Roman" charset="0"/>
            </a:endParaRPr>
          </a:p>
          <a:p>
            <a:pPr algn="ctr"/>
            <a:endParaRPr lang="en-US" sz="3200" i="1" dirty="0" smtClean="0">
              <a:ea typeface="Times New Roman" charset="0"/>
              <a:cs typeface="Times New Roman" charset="0"/>
            </a:endParaRPr>
          </a:p>
          <a:p>
            <a:pPr algn="ctr"/>
            <a:endParaRPr lang="en-US" sz="3200" b="1" dirty="0">
              <a:solidFill>
                <a:schemeClr val="accent2">
                  <a:lumMod val="75000"/>
                </a:schemeClr>
              </a:solidFill>
            </a:endParaRPr>
          </a:p>
        </p:txBody>
      </p:sp>
      <p:cxnSp>
        <p:nvCxnSpPr>
          <p:cNvPr id="11" name="Straight Connector 10"/>
          <p:cNvCxnSpPr/>
          <p:nvPr/>
        </p:nvCxnSpPr>
        <p:spPr>
          <a:xfrm flipV="1">
            <a:off x="1224642" y="2500786"/>
            <a:ext cx="10498975" cy="0"/>
          </a:xfrm>
          <a:prstGeom prst="line">
            <a:avLst/>
          </a:prstGeom>
          <a:ln w="88900" cmpd="dbl">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89253" y="4496826"/>
            <a:ext cx="9866427" cy="584776"/>
          </a:xfrm>
          <a:prstGeom prst="rect">
            <a:avLst/>
          </a:prstGeom>
          <a:noFill/>
        </p:spPr>
        <p:txBody>
          <a:bodyPr wrap="square" rtlCol="0">
            <a:spAutoFit/>
          </a:bodyPr>
          <a:lstStyle/>
          <a:p>
            <a:r>
              <a:rPr lang="en-US" sz="3200" b="1" dirty="0" smtClean="0">
                <a:latin typeface="+mj-lt"/>
                <a:ea typeface="Times New Roman" charset="0"/>
                <a:cs typeface="Times New Roman" charset="0"/>
              </a:rPr>
              <a:t>Department of Electrical and Computer Engineering , UCLA</a:t>
            </a:r>
            <a:endParaRPr lang="en-US" sz="3200" b="1" dirty="0">
              <a:latin typeface="+mj-lt"/>
              <a:ea typeface="Times New Roman" charset="0"/>
              <a:cs typeface="Times New Roman" charset="0"/>
            </a:endParaRPr>
          </a:p>
        </p:txBody>
      </p:sp>
    </p:spTree>
    <p:extLst>
      <p:ext uri="{BB962C8B-B14F-4D97-AF65-F5344CB8AC3E}">
        <p14:creationId xmlns:p14="http://schemas.microsoft.com/office/powerpoint/2010/main" val="5627475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some approaches?</a:t>
            </a:r>
            <a:endParaRPr lang="en-US" dirty="0"/>
          </a:p>
        </p:txBody>
      </p:sp>
      <p:sp>
        <p:nvSpPr>
          <p:cNvPr id="3" name="Content Placeholder 2"/>
          <p:cNvSpPr>
            <a:spLocks noGrp="1"/>
          </p:cNvSpPr>
          <p:nvPr>
            <p:ph idx="1"/>
          </p:nvPr>
        </p:nvSpPr>
        <p:spPr/>
        <p:txBody>
          <a:bodyPr/>
          <a:lstStyle/>
          <a:p>
            <a:r>
              <a:rPr lang="en-US" dirty="0" smtClean="0"/>
              <a:t>Simple questions:</a:t>
            </a:r>
          </a:p>
          <a:p>
            <a:pPr lvl="1"/>
            <a:r>
              <a:rPr lang="en-US" dirty="0" smtClean="0"/>
              <a:t>What are most popular articles? </a:t>
            </a:r>
          </a:p>
          <a:p>
            <a:pPr lvl="1"/>
            <a:r>
              <a:rPr lang="en-US" dirty="0" smtClean="0"/>
              <a:t>Who are the most active users?</a:t>
            </a:r>
          </a:p>
          <a:p>
            <a:r>
              <a:rPr lang="en-US" dirty="0"/>
              <a:t>Predictions of popularity of an </a:t>
            </a:r>
            <a:r>
              <a:rPr lang="en-US" dirty="0" smtClean="0"/>
              <a:t>article</a:t>
            </a:r>
          </a:p>
          <a:p>
            <a:r>
              <a:rPr lang="en-US" dirty="0" smtClean="0"/>
              <a:t>Content-Based methods:</a:t>
            </a:r>
          </a:p>
          <a:p>
            <a:pPr lvl="1"/>
            <a:r>
              <a:rPr lang="en-US" dirty="0" smtClean="0"/>
              <a:t>Sentiment analysis </a:t>
            </a:r>
            <a:r>
              <a:rPr lang="en-US" dirty="0" smtClean="0">
                <a:sym typeface="Wingdings"/>
              </a:rPr>
              <a:t> in articles with a keyword (e.g. USA)</a:t>
            </a:r>
          </a:p>
          <a:p>
            <a:pPr lvl="1"/>
            <a:r>
              <a:rPr lang="en-US" dirty="0" smtClean="0"/>
              <a:t>Topic </a:t>
            </a:r>
            <a:r>
              <a:rPr lang="en-US" dirty="0"/>
              <a:t>modeling: what topics are being </a:t>
            </a:r>
            <a:r>
              <a:rPr lang="en-US" dirty="0" smtClean="0"/>
              <a:t>discussed</a:t>
            </a:r>
          </a:p>
          <a:p>
            <a:pPr lvl="2"/>
            <a:r>
              <a:rPr lang="en-US" dirty="0" smtClean="0"/>
              <a:t>Computationally intensive</a:t>
            </a:r>
          </a:p>
          <a:p>
            <a:pPr marL="342900" lvl="1">
              <a:buClr>
                <a:schemeClr val="accent1"/>
              </a:buClr>
            </a:pPr>
            <a:r>
              <a:rPr lang="en-US" sz="2200" dirty="0" smtClean="0">
                <a:solidFill>
                  <a:srgbClr val="000000"/>
                </a:solidFill>
              </a:rPr>
              <a:t>These </a:t>
            </a:r>
            <a:r>
              <a:rPr lang="en-US" sz="2200" dirty="0">
                <a:solidFill>
                  <a:srgbClr val="000000"/>
                </a:solidFill>
              </a:rPr>
              <a:t>methods neither sketch a complete </a:t>
            </a:r>
            <a:r>
              <a:rPr lang="en-US" sz="2200" dirty="0" smtClean="0">
                <a:solidFill>
                  <a:srgbClr val="000000"/>
                </a:solidFill>
              </a:rPr>
              <a:t>overall picture </a:t>
            </a:r>
            <a:r>
              <a:rPr lang="en-US" sz="2200" dirty="0">
                <a:solidFill>
                  <a:srgbClr val="000000"/>
                </a:solidFill>
              </a:rPr>
              <a:t>nor lay out a path to investigate the whole picture. </a:t>
            </a:r>
          </a:p>
          <a:p>
            <a:endParaRPr lang="en-US" dirty="0"/>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10</a:t>
            </a:fld>
            <a:endParaRPr lang="en-US" dirty="0"/>
          </a:p>
        </p:txBody>
      </p:sp>
    </p:spTree>
    <p:extLst>
      <p:ext uri="{BB962C8B-B14F-4D97-AF65-F5344CB8AC3E}">
        <p14:creationId xmlns:p14="http://schemas.microsoft.com/office/powerpoint/2010/main" val="3636640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D5225"/>
                </a:solidFill>
              </a:rPr>
              <a:t>Dataset and Methodology</a:t>
            </a:r>
            <a:endParaRPr lang="en-US" dirty="0">
              <a:solidFill>
                <a:srgbClr val="6D5225"/>
              </a:solidFill>
            </a:endParaRPr>
          </a:p>
        </p:txBody>
      </p:sp>
      <p:sp>
        <p:nvSpPr>
          <p:cNvPr id="3" name="Content Placeholder 2"/>
          <p:cNvSpPr>
            <a:spLocks noGrp="1"/>
          </p:cNvSpPr>
          <p:nvPr>
            <p:ph idx="1"/>
          </p:nvPr>
        </p:nvSpPr>
        <p:spPr/>
        <p:txBody>
          <a:bodyPr>
            <a:noAutofit/>
          </a:bodyPr>
          <a:lstStyle/>
          <a:p>
            <a:pPr>
              <a:spcBef>
                <a:spcPct val="50000"/>
              </a:spcBef>
            </a:pPr>
            <a:r>
              <a:rPr lang="en-US" sz="2400" dirty="0" err="1" smtClean="0">
                <a:solidFill>
                  <a:srgbClr val="000000"/>
                </a:solidFill>
              </a:rPr>
              <a:t>Balatarin</a:t>
            </a:r>
            <a:r>
              <a:rPr lang="en-US" sz="2400" dirty="0" smtClean="0">
                <a:solidFill>
                  <a:srgbClr val="000000"/>
                </a:solidFill>
              </a:rPr>
              <a:t>: </a:t>
            </a:r>
            <a:r>
              <a:rPr lang="en-US" sz="2400" dirty="0">
                <a:solidFill>
                  <a:srgbClr val="000000"/>
                </a:solidFill>
              </a:rPr>
              <a:t>popular Persian-language social </a:t>
            </a:r>
            <a:r>
              <a:rPr lang="en-US" sz="2400" dirty="0" smtClean="0">
                <a:solidFill>
                  <a:srgbClr val="000000"/>
                </a:solidFill>
              </a:rPr>
              <a:t>news site</a:t>
            </a:r>
            <a:endParaRPr lang="en-US" sz="2400" dirty="0">
              <a:solidFill>
                <a:srgbClr val="000000"/>
              </a:solidFill>
            </a:endParaRPr>
          </a:p>
          <a:p>
            <a:pPr lvl="1">
              <a:spcBef>
                <a:spcPct val="50000"/>
              </a:spcBef>
            </a:pPr>
            <a:r>
              <a:rPr lang="en-US" dirty="0">
                <a:solidFill>
                  <a:srgbClr val="000000"/>
                </a:solidFill>
              </a:rPr>
              <a:t>4 years of data: users, articles, and user votes to articles </a:t>
            </a:r>
          </a:p>
          <a:p>
            <a:pPr lvl="1">
              <a:spcBef>
                <a:spcPct val="50000"/>
              </a:spcBef>
            </a:pPr>
            <a:r>
              <a:rPr lang="en-US" dirty="0">
                <a:solidFill>
                  <a:srgbClr val="000000"/>
                </a:solidFill>
              </a:rPr>
              <a:t>Politics Category: 26,000 </a:t>
            </a:r>
            <a:r>
              <a:rPr lang="en-US" dirty="0"/>
              <a:t>users 350,000 articles, </a:t>
            </a:r>
            <a:r>
              <a:rPr lang="en-US" dirty="0" smtClean="0"/>
              <a:t>9.2M </a:t>
            </a:r>
            <a:r>
              <a:rPr lang="en-US" dirty="0"/>
              <a:t>votes</a:t>
            </a:r>
            <a:r>
              <a:rPr lang="en-US" sz="1800" dirty="0"/>
              <a:t> </a:t>
            </a:r>
          </a:p>
          <a:p>
            <a:pPr>
              <a:spcBef>
                <a:spcPct val="50000"/>
              </a:spcBef>
            </a:pPr>
            <a:r>
              <a:rPr lang="en-US" sz="2400" dirty="0" smtClean="0"/>
              <a:t>Votes</a:t>
            </a:r>
            <a:r>
              <a:rPr lang="en-US" sz="2400" dirty="0"/>
              <a:t>: </a:t>
            </a:r>
            <a:r>
              <a:rPr lang="en-US" sz="2400" dirty="0" smtClean="0"/>
              <a:t>elementary user actions</a:t>
            </a:r>
          </a:p>
          <a:p>
            <a:pPr lvl="1">
              <a:spcBef>
                <a:spcPct val="50000"/>
              </a:spcBef>
            </a:pPr>
            <a:r>
              <a:rPr lang="en-US" dirty="0" smtClean="0"/>
              <a:t>Explicit </a:t>
            </a:r>
            <a:r>
              <a:rPr lang="en-US" dirty="0"/>
              <a:t>indicators of user preference for </a:t>
            </a:r>
            <a:r>
              <a:rPr lang="en-US" dirty="0" smtClean="0"/>
              <a:t>content </a:t>
            </a:r>
          </a:p>
          <a:p>
            <a:pPr lvl="1">
              <a:spcBef>
                <a:spcPct val="50000"/>
              </a:spcBef>
            </a:pPr>
            <a:r>
              <a:rPr lang="en-US" dirty="0" smtClean="0"/>
              <a:t>Other examples: </a:t>
            </a:r>
            <a:r>
              <a:rPr lang="en-US" i="1" dirty="0" smtClean="0"/>
              <a:t>Like</a:t>
            </a:r>
            <a:r>
              <a:rPr lang="en-US" dirty="0" smtClean="0"/>
              <a:t> (Facebook), </a:t>
            </a:r>
            <a:r>
              <a:rPr lang="en-US" i="1" dirty="0" smtClean="0"/>
              <a:t>up-vote </a:t>
            </a:r>
            <a:r>
              <a:rPr lang="en-US" dirty="0" smtClean="0"/>
              <a:t>(</a:t>
            </a:r>
            <a:r>
              <a:rPr lang="en-US" dirty="0" err="1" smtClean="0"/>
              <a:t>Reddit</a:t>
            </a:r>
            <a:r>
              <a:rPr lang="en-US" dirty="0" smtClean="0"/>
              <a:t>), </a:t>
            </a:r>
            <a:r>
              <a:rPr lang="en-US" i="1" dirty="0" smtClean="0"/>
              <a:t>+1 </a:t>
            </a:r>
            <a:r>
              <a:rPr lang="en-US" dirty="0" smtClean="0"/>
              <a:t>(G+), </a:t>
            </a:r>
            <a:r>
              <a:rPr lang="en-US" i="1" dirty="0" err="1" smtClean="0"/>
              <a:t>Digg</a:t>
            </a:r>
            <a:endParaRPr lang="en-US" dirty="0" smtClean="0"/>
          </a:p>
          <a:p>
            <a:pPr>
              <a:spcBef>
                <a:spcPct val="50000"/>
              </a:spcBef>
            </a:pPr>
            <a:r>
              <a:rPr lang="en-US" dirty="0"/>
              <a:t>Detect communities of users with similar voting patterns and track these communities' temporal evolution. </a:t>
            </a:r>
            <a:endParaRPr lang="en-US" dirty="0" smtClean="0"/>
          </a:p>
          <a:p>
            <a:pPr>
              <a:spcBef>
                <a:spcPct val="50000"/>
              </a:spcBef>
            </a:pPr>
            <a:r>
              <a:rPr lang="en-US" dirty="0" smtClean="0"/>
              <a:t>Characterize evolving communities through their preferred content</a:t>
            </a:r>
          </a:p>
          <a:p>
            <a:pPr marL="114300" indent="0">
              <a:buNone/>
            </a:pPr>
            <a:endParaRPr lang="en-US" sz="2800" dirty="0"/>
          </a:p>
          <a:p>
            <a:endParaRPr lang="en-US" sz="2400" dirty="0"/>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11</a:t>
            </a:fld>
            <a:endParaRPr lang="en-US" dirty="0"/>
          </a:p>
        </p:txBody>
      </p:sp>
    </p:spTree>
    <p:extLst>
      <p:ext uri="{BB962C8B-B14F-4D97-AF65-F5344CB8AC3E}">
        <p14:creationId xmlns:p14="http://schemas.microsoft.com/office/powerpoint/2010/main" val="4012005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784760" y="4009742"/>
            <a:ext cx="3329360" cy="1623421"/>
            <a:chOff x="2629168" y="3440309"/>
            <a:chExt cx="2497020" cy="1623421"/>
          </a:xfrm>
        </p:grpSpPr>
        <p:cxnSp>
          <p:nvCxnSpPr>
            <p:cNvPr id="21" name="Straight Arrow Connector 20"/>
            <p:cNvCxnSpPr>
              <a:stCxn id="9" idx="4"/>
              <a:endCxn id="12" idx="0"/>
            </p:cNvCxnSpPr>
            <p:nvPr/>
          </p:nvCxnSpPr>
          <p:spPr>
            <a:xfrm>
              <a:off x="2629168" y="3440309"/>
              <a:ext cx="288075" cy="5978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4"/>
              <a:endCxn id="12" idx="0"/>
            </p:cNvCxnSpPr>
            <p:nvPr/>
          </p:nvCxnSpPr>
          <p:spPr>
            <a:xfrm flipH="1">
              <a:off x="2917243" y="3440309"/>
              <a:ext cx="895362" cy="5978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4"/>
              <a:endCxn id="14" idx="0"/>
            </p:cNvCxnSpPr>
            <p:nvPr/>
          </p:nvCxnSpPr>
          <p:spPr>
            <a:xfrm flipH="1">
              <a:off x="4781343" y="3440309"/>
              <a:ext cx="344845" cy="5978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5"/>
              <a:endCxn id="31" idx="0"/>
            </p:cNvCxnSpPr>
            <p:nvPr/>
          </p:nvCxnSpPr>
          <p:spPr>
            <a:xfrm>
              <a:off x="3410830" y="4408321"/>
              <a:ext cx="1381691" cy="6554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4" idx="3"/>
              <a:endCxn id="30" idx="0"/>
            </p:cNvCxnSpPr>
            <p:nvPr/>
          </p:nvCxnSpPr>
          <p:spPr>
            <a:xfrm flipH="1">
              <a:off x="2928421" y="4408321"/>
              <a:ext cx="1392495" cy="6554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normAutofit/>
          </a:bodyPr>
          <a:lstStyle/>
          <a:p>
            <a:r>
              <a:rPr lang="en-US" dirty="0" smtClean="0">
                <a:solidFill>
                  <a:schemeClr val="accent5">
                    <a:lumMod val="50000"/>
                  </a:schemeClr>
                </a:solidFill>
              </a:rPr>
              <a:t>Methodology </a:t>
            </a:r>
            <a:endParaRPr lang="en-US" dirty="0">
              <a:solidFill>
                <a:schemeClr val="accent5">
                  <a:lumMod val="50000"/>
                </a:schemeClr>
              </a:solidFill>
            </a:endParaRPr>
          </a:p>
        </p:txBody>
      </p:sp>
      <p:grpSp>
        <p:nvGrpSpPr>
          <p:cNvPr id="18" name="Group 17"/>
          <p:cNvGrpSpPr/>
          <p:nvPr/>
        </p:nvGrpSpPr>
        <p:grpSpPr>
          <a:xfrm>
            <a:off x="1370405" y="3576057"/>
            <a:ext cx="6504859" cy="433684"/>
            <a:chOff x="-999629" y="3695587"/>
            <a:chExt cx="4878644" cy="433684"/>
          </a:xfrm>
        </p:grpSpPr>
        <p:sp>
          <p:nvSpPr>
            <p:cNvPr id="9" name="Oval 8"/>
            <p:cNvSpPr/>
            <p:nvPr/>
          </p:nvSpPr>
          <p:spPr>
            <a:xfrm>
              <a:off x="352331" y="3695587"/>
              <a:ext cx="917611"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10" name="Oval 9"/>
            <p:cNvSpPr/>
            <p:nvPr/>
          </p:nvSpPr>
          <p:spPr>
            <a:xfrm>
              <a:off x="1676977" y="3695587"/>
              <a:ext cx="635193"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11" name="Oval 10"/>
            <p:cNvSpPr/>
            <p:nvPr/>
          </p:nvSpPr>
          <p:spPr>
            <a:xfrm>
              <a:off x="2737298" y="3695587"/>
              <a:ext cx="1141717"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3</a:t>
              </a:r>
              <a:endParaRPr lang="en-US" dirty="0"/>
            </a:p>
          </p:txBody>
        </p:sp>
        <p:sp>
          <p:nvSpPr>
            <p:cNvPr id="15" name="TextBox 14"/>
            <p:cNvSpPr txBox="1"/>
            <p:nvPr/>
          </p:nvSpPr>
          <p:spPr>
            <a:xfrm>
              <a:off x="-999629" y="3759939"/>
              <a:ext cx="1335069" cy="369332"/>
            </a:xfrm>
            <a:prstGeom prst="rect">
              <a:avLst/>
            </a:prstGeom>
            <a:noFill/>
          </p:spPr>
          <p:txBody>
            <a:bodyPr wrap="square" rtlCol="0">
              <a:spAutoFit/>
            </a:bodyPr>
            <a:lstStyle/>
            <a:p>
              <a:r>
                <a:rPr lang="en-US" dirty="0" smtClean="0"/>
                <a:t>Time = t</a:t>
              </a:r>
              <a:r>
                <a:rPr lang="en-US" baseline="-25000" dirty="0" smtClean="0"/>
                <a:t>1</a:t>
              </a:r>
              <a:endParaRPr lang="en-US" dirty="0"/>
            </a:p>
          </p:txBody>
        </p:sp>
      </p:grpSp>
      <p:grpSp>
        <p:nvGrpSpPr>
          <p:cNvPr id="19" name="Group 18"/>
          <p:cNvGrpSpPr/>
          <p:nvPr/>
        </p:nvGrpSpPr>
        <p:grpSpPr>
          <a:xfrm>
            <a:off x="1370406" y="4607581"/>
            <a:ext cx="6152109" cy="433684"/>
            <a:chOff x="-999629" y="4727111"/>
            <a:chExt cx="4614082" cy="433684"/>
          </a:xfrm>
        </p:grpSpPr>
        <p:sp>
          <p:nvSpPr>
            <p:cNvPr id="12" name="Oval 11"/>
            <p:cNvSpPr/>
            <p:nvPr/>
          </p:nvSpPr>
          <p:spPr>
            <a:xfrm>
              <a:off x="401174" y="4727111"/>
              <a:ext cx="1396075"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14" name="Oval 13"/>
            <p:cNvSpPr/>
            <p:nvPr/>
          </p:nvSpPr>
          <p:spPr>
            <a:xfrm>
              <a:off x="2312170" y="4727111"/>
              <a:ext cx="1302283"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16" name="TextBox 15"/>
            <p:cNvSpPr txBox="1"/>
            <p:nvPr/>
          </p:nvSpPr>
          <p:spPr>
            <a:xfrm>
              <a:off x="-999629" y="4764487"/>
              <a:ext cx="1335069" cy="369332"/>
            </a:xfrm>
            <a:prstGeom prst="rect">
              <a:avLst/>
            </a:prstGeom>
            <a:noFill/>
          </p:spPr>
          <p:txBody>
            <a:bodyPr wrap="square" rtlCol="0">
              <a:spAutoFit/>
            </a:bodyPr>
            <a:lstStyle/>
            <a:p>
              <a:r>
                <a:rPr lang="en-US" dirty="0" smtClean="0"/>
                <a:t>Time = t</a:t>
              </a:r>
              <a:r>
                <a:rPr lang="en-US" baseline="-25000" dirty="0" smtClean="0"/>
                <a:t>2</a:t>
              </a:r>
              <a:endParaRPr lang="en-US" dirty="0"/>
            </a:p>
          </p:txBody>
        </p:sp>
      </p:grpSp>
      <p:grpSp>
        <p:nvGrpSpPr>
          <p:cNvPr id="29" name="Group 28"/>
          <p:cNvGrpSpPr/>
          <p:nvPr/>
        </p:nvGrpSpPr>
        <p:grpSpPr>
          <a:xfrm>
            <a:off x="1386379" y="5633162"/>
            <a:ext cx="6151040" cy="433684"/>
            <a:chOff x="-998827" y="4727111"/>
            <a:chExt cx="4613280" cy="433684"/>
          </a:xfrm>
        </p:grpSpPr>
        <p:sp>
          <p:nvSpPr>
            <p:cNvPr id="30" name="Oval 29"/>
            <p:cNvSpPr/>
            <p:nvPr/>
          </p:nvSpPr>
          <p:spPr>
            <a:xfrm>
              <a:off x="401174" y="4727111"/>
              <a:ext cx="1396075" cy="4336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31" name="Oval 30"/>
            <p:cNvSpPr/>
            <p:nvPr/>
          </p:nvSpPr>
          <p:spPr>
            <a:xfrm>
              <a:off x="2312170" y="4727111"/>
              <a:ext cx="1302283" cy="4336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32" name="TextBox 31"/>
            <p:cNvSpPr txBox="1"/>
            <p:nvPr/>
          </p:nvSpPr>
          <p:spPr>
            <a:xfrm>
              <a:off x="-998827" y="4791463"/>
              <a:ext cx="1335069" cy="369332"/>
            </a:xfrm>
            <a:prstGeom prst="rect">
              <a:avLst/>
            </a:prstGeom>
            <a:noFill/>
          </p:spPr>
          <p:txBody>
            <a:bodyPr wrap="square" rtlCol="0">
              <a:spAutoFit/>
            </a:bodyPr>
            <a:lstStyle/>
            <a:p>
              <a:r>
                <a:rPr lang="en-US" dirty="0" smtClean="0"/>
                <a:t>Time = t</a:t>
              </a:r>
              <a:r>
                <a:rPr lang="en-US" baseline="-25000" dirty="0"/>
                <a:t>3</a:t>
              </a:r>
              <a:endParaRPr lang="en-US" dirty="0"/>
            </a:p>
          </p:txBody>
        </p:sp>
      </p:grpSp>
      <p:sp>
        <p:nvSpPr>
          <p:cNvPr id="33" name="Rectangle 32"/>
          <p:cNvSpPr/>
          <p:nvPr/>
        </p:nvSpPr>
        <p:spPr>
          <a:xfrm>
            <a:off x="1242352" y="1555343"/>
            <a:ext cx="1693205" cy="1035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Divide data into periods</a:t>
            </a:r>
            <a:endParaRPr lang="en-US" sz="1600" dirty="0"/>
          </a:p>
        </p:txBody>
      </p:sp>
      <p:sp>
        <p:nvSpPr>
          <p:cNvPr id="35" name="Rectangle 34"/>
          <p:cNvSpPr/>
          <p:nvPr/>
        </p:nvSpPr>
        <p:spPr>
          <a:xfrm>
            <a:off x="3322016" y="1555343"/>
            <a:ext cx="1862137" cy="1035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Detect user communities </a:t>
            </a:r>
            <a:r>
              <a:rPr lang="en-US" sz="1600" dirty="0"/>
              <a:t>in each period</a:t>
            </a:r>
          </a:p>
        </p:txBody>
      </p:sp>
      <p:sp>
        <p:nvSpPr>
          <p:cNvPr id="37" name="Rectangle 36"/>
          <p:cNvSpPr/>
          <p:nvPr/>
        </p:nvSpPr>
        <p:spPr>
          <a:xfrm>
            <a:off x="5562712" y="1554219"/>
            <a:ext cx="1693205" cy="1035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Map consecutive </a:t>
            </a:r>
            <a:r>
              <a:rPr lang="en-US" sz="1600" dirty="0" smtClean="0"/>
              <a:t>communities</a:t>
            </a:r>
            <a:endParaRPr lang="en-US" sz="1600" dirty="0"/>
          </a:p>
        </p:txBody>
      </p:sp>
      <p:sp>
        <p:nvSpPr>
          <p:cNvPr id="39" name="Rectangle 38"/>
          <p:cNvSpPr/>
          <p:nvPr/>
        </p:nvSpPr>
        <p:spPr>
          <a:xfrm>
            <a:off x="7582763" y="1539138"/>
            <a:ext cx="1880744" cy="1035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Extract representative </a:t>
            </a:r>
            <a:r>
              <a:rPr lang="en-US" sz="1600" dirty="0" smtClean="0"/>
              <a:t>articles</a:t>
            </a:r>
            <a:endParaRPr lang="en-US" sz="1600" dirty="0"/>
          </a:p>
        </p:txBody>
      </p:sp>
      <p:sp>
        <p:nvSpPr>
          <p:cNvPr id="40" name="Rectangle 39"/>
          <p:cNvSpPr/>
          <p:nvPr/>
        </p:nvSpPr>
        <p:spPr>
          <a:xfrm>
            <a:off x="9847968" y="1539138"/>
            <a:ext cx="1938736" cy="1035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Extract </a:t>
            </a:r>
            <a:r>
              <a:rPr lang="en-US" sz="1600" dirty="0" smtClean="0"/>
              <a:t>representative </a:t>
            </a:r>
            <a:r>
              <a:rPr lang="en-US" sz="1600" dirty="0"/>
              <a:t>terms and  domains</a:t>
            </a:r>
          </a:p>
        </p:txBody>
      </p:sp>
      <p:cxnSp>
        <p:nvCxnSpPr>
          <p:cNvPr id="41" name="Straight Arrow Connector 40"/>
          <p:cNvCxnSpPr>
            <a:stCxn id="33" idx="3"/>
            <a:endCxn id="35" idx="1"/>
          </p:cNvCxnSpPr>
          <p:nvPr/>
        </p:nvCxnSpPr>
        <p:spPr>
          <a:xfrm>
            <a:off x="2935558" y="2072867"/>
            <a:ext cx="386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7" idx="1"/>
          </p:cNvCxnSpPr>
          <p:nvPr/>
        </p:nvCxnSpPr>
        <p:spPr>
          <a:xfrm flipV="1">
            <a:off x="5184152" y="2071743"/>
            <a:ext cx="378560" cy="1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7" idx="3"/>
            <a:endCxn id="39" idx="1"/>
          </p:cNvCxnSpPr>
          <p:nvPr/>
        </p:nvCxnSpPr>
        <p:spPr>
          <a:xfrm flipV="1">
            <a:off x="7255918" y="2056663"/>
            <a:ext cx="326845" cy="150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3"/>
            <a:endCxn id="40" idx="1"/>
          </p:cNvCxnSpPr>
          <p:nvPr/>
        </p:nvCxnSpPr>
        <p:spPr>
          <a:xfrm>
            <a:off x="9463507" y="2056662"/>
            <a:ext cx="384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2703245" y="3361327"/>
            <a:ext cx="5325871" cy="3012721"/>
          </a:xfrm>
          <a:prstGeom prst="rect">
            <a:avLst/>
          </a:prstGeom>
          <a:solidFill>
            <a:schemeClr val="lt1">
              <a:alpha val="45000"/>
            </a:scheme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4" name="Group 63"/>
          <p:cNvGrpSpPr/>
          <p:nvPr/>
        </p:nvGrpSpPr>
        <p:grpSpPr>
          <a:xfrm>
            <a:off x="3940626" y="3738855"/>
            <a:ext cx="3412284" cy="2018734"/>
            <a:chOff x="928036" y="3386265"/>
            <a:chExt cx="2559213" cy="2018734"/>
          </a:xfrm>
        </p:grpSpPr>
        <p:cxnSp>
          <p:nvCxnSpPr>
            <p:cNvPr id="50" name="Straight Arrow Connector 49"/>
            <p:cNvCxnSpPr/>
            <p:nvPr/>
          </p:nvCxnSpPr>
          <p:spPr>
            <a:xfrm flipH="1">
              <a:off x="2802422" y="3386265"/>
              <a:ext cx="684827" cy="1090768"/>
            </a:xfrm>
            <a:prstGeom prst="straightConnector1">
              <a:avLst/>
            </a:prstGeom>
            <a:ln w="76200" cmpd="sng">
              <a:solidFill>
                <a:srgbClr val="0000FF"/>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928036" y="4477033"/>
              <a:ext cx="1874386" cy="927966"/>
            </a:xfrm>
            <a:prstGeom prst="straightConnector1">
              <a:avLst/>
            </a:prstGeom>
            <a:ln w="76200" cmpd="sng">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sp>
        <p:nvSpPr>
          <p:cNvPr id="38"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12</a:t>
            </a:fld>
            <a:endParaRPr lang="en-US" dirty="0"/>
          </a:p>
        </p:txBody>
      </p:sp>
      <p:sp>
        <p:nvSpPr>
          <p:cNvPr id="71" name="Rectangular Callout 70"/>
          <p:cNvSpPr/>
          <p:nvPr/>
        </p:nvSpPr>
        <p:spPr>
          <a:xfrm>
            <a:off x="8272665" y="4199898"/>
            <a:ext cx="3756320" cy="1030697"/>
          </a:xfrm>
          <a:prstGeom prst="wedgeRectCallout">
            <a:avLst>
              <a:gd name="adj1" fmla="val -77716"/>
              <a:gd name="adj2" fmla="val -58591"/>
            </a:avLst>
          </a:prstGeom>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dirty="0" smtClean="0"/>
              <a:t>Path summary:</a:t>
            </a:r>
          </a:p>
          <a:p>
            <a:pPr marL="285750" indent="-285750">
              <a:buFont typeface="Arial"/>
              <a:buChar char="•"/>
            </a:pPr>
            <a:r>
              <a:rPr lang="en-US" dirty="0" smtClean="0"/>
              <a:t>Representative Domains</a:t>
            </a:r>
          </a:p>
          <a:p>
            <a:pPr marL="285750" indent="-285750">
              <a:buFont typeface="Arial"/>
              <a:buChar char="•"/>
            </a:pPr>
            <a:r>
              <a:rPr lang="en-US" dirty="0"/>
              <a:t>Representative Words</a:t>
            </a:r>
          </a:p>
        </p:txBody>
      </p:sp>
      <p:sp>
        <p:nvSpPr>
          <p:cNvPr id="4" name="Rectangle 3"/>
          <p:cNvSpPr/>
          <p:nvPr/>
        </p:nvSpPr>
        <p:spPr>
          <a:xfrm>
            <a:off x="1412452" y="2967067"/>
            <a:ext cx="7686381" cy="369332"/>
          </a:xfrm>
          <a:prstGeom prst="rect">
            <a:avLst/>
          </a:prstGeom>
        </p:spPr>
        <p:txBody>
          <a:bodyPr wrap="none">
            <a:spAutoFit/>
          </a:bodyPr>
          <a:lstStyle/>
          <a:p>
            <a:r>
              <a:rPr lang="en-US" dirty="0" smtClean="0"/>
              <a:t>Divide data into consecutive </a:t>
            </a:r>
            <a:r>
              <a:rPr lang="en-US" dirty="0"/>
              <a:t>overlapping time </a:t>
            </a:r>
            <a:r>
              <a:rPr lang="en-US" dirty="0" smtClean="0"/>
              <a:t>periods (30 days, 14 day overlap). </a:t>
            </a:r>
            <a:endParaRPr lang="en-US" dirty="0"/>
          </a:p>
        </p:txBody>
      </p:sp>
    </p:spTree>
    <p:extLst>
      <p:ext uri="{BB962C8B-B14F-4D97-AF65-F5344CB8AC3E}">
        <p14:creationId xmlns:p14="http://schemas.microsoft.com/office/powerpoint/2010/main" val="2295561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p:cTn id="27" dur="1000" fill="hold"/>
                                        <p:tgtEl>
                                          <p:spTgt spid="72"/>
                                        </p:tgtEl>
                                        <p:attrNameLst>
                                          <p:attrName>ppt_w</p:attrName>
                                        </p:attrNameLst>
                                      </p:cBhvr>
                                      <p:tavLst>
                                        <p:tav tm="0">
                                          <p:val>
                                            <p:strVal val="#ppt_w*0.70"/>
                                          </p:val>
                                        </p:tav>
                                        <p:tav tm="100000">
                                          <p:val>
                                            <p:strVal val="#ppt_w"/>
                                          </p:val>
                                        </p:tav>
                                      </p:tavLst>
                                    </p:anim>
                                    <p:anim calcmode="lin" valueType="num">
                                      <p:cBhvr>
                                        <p:cTn id="28" dur="1000" fill="hold"/>
                                        <p:tgtEl>
                                          <p:spTgt spid="72"/>
                                        </p:tgtEl>
                                        <p:attrNameLst>
                                          <p:attrName>ppt_h</p:attrName>
                                        </p:attrNameLst>
                                      </p:cBhvr>
                                      <p:tavLst>
                                        <p:tav tm="0">
                                          <p:val>
                                            <p:strVal val="#ppt_h"/>
                                          </p:val>
                                        </p:tav>
                                        <p:tav tm="100000">
                                          <p:val>
                                            <p:strVal val="#ppt_h"/>
                                          </p:val>
                                        </p:tav>
                                      </p:tavLst>
                                    </p:anim>
                                    <p:animEffect transition="in" filter="fade">
                                      <p:cBhvr>
                                        <p:cTn id="29" dur="10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up)">
                                      <p:cBhvr>
                                        <p:cTn id="34" dur="10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1000"/>
                                        <p:tgtEl>
                                          <p:spTgt spid="71"/>
                                        </p:tgtEl>
                                      </p:cBhvr>
                                    </p:animEffect>
                                    <p:anim calcmode="lin" valueType="num">
                                      <p:cBhvr>
                                        <p:cTn id="40" dur="1000" fill="hold"/>
                                        <p:tgtEl>
                                          <p:spTgt spid="71"/>
                                        </p:tgtEl>
                                        <p:attrNameLst>
                                          <p:attrName>ppt_x</p:attrName>
                                        </p:attrNameLst>
                                      </p:cBhvr>
                                      <p:tavLst>
                                        <p:tav tm="0">
                                          <p:val>
                                            <p:strVal val="#ppt_x"/>
                                          </p:val>
                                        </p:tav>
                                        <p:tav tm="100000">
                                          <p:val>
                                            <p:strVal val="#ppt_x"/>
                                          </p:val>
                                        </p:tav>
                                      </p:tavLst>
                                    </p:anim>
                                    <p:anim calcmode="lin" valueType="num">
                                      <p:cBhvr>
                                        <p:cTn id="4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reecommun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722" y="1415264"/>
            <a:ext cx="2693393" cy="19452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Communities </a:t>
            </a:r>
            <a:endParaRPr lang="en-US" dirty="0"/>
          </a:p>
        </p:txBody>
      </p:sp>
      <p:sp>
        <p:nvSpPr>
          <p:cNvPr id="3" name="Content Placeholder 2"/>
          <p:cNvSpPr>
            <a:spLocks noGrp="1"/>
          </p:cNvSpPr>
          <p:nvPr>
            <p:ph idx="1"/>
          </p:nvPr>
        </p:nvSpPr>
        <p:spPr>
          <a:xfrm>
            <a:off x="1526739" y="1600199"/>
            <a:ext cx="8101223" cy="5069783"/>
          </a:xfrm>
        </p:spPr>
        <p:txBody>
          <a:bodyPr>
            <a:normAutofit lnSpcReduction="10000"/>
          </a:bodyPr>
          <a:lstStyle/>
          <a:p>
            <a:r>
              <a:rPr lang="en-US" dirty="0" smtClean="0"/>
              <a:t>Higher density of edges within communities than between them</a:t>
            </a:r>
          </a:p>
          <a:p>
            <a:r>
              <a:rPr lang="en-US" i="1" dirty="0" smtClean="0"/>
              <a:t>Modularity</a:t>
            </a:r>
            <a:r>
              <a:rPr lang="en-US" i="1" baseline="30000" dirty="0" smtClean="0"/>
              <a:t>*</a:t>
            </a:r>
            <a:r>
              <a:rPr lang="en-US" dirty="0" smtClean="0"/>
              <a:t> </a:t>
            </a:r>
            <a:r>
              <a:rPr lang="en-US" dirty="0"/>
              <a:t>= </a:t>
            </a:r>
            <a:r>
              <a:rPr lang="en-US" dirty="0" smtClean="0"/>
              <a:t>fraction </a:t>
            </a:r>
            <a:r>
              <a:rPr lang="en-US" dirty="0"/>
              <a:t>of edges that belong to the same community </a:t>
            </a:r>
            <a:r>
              <a:rPr lang="en-US" dirty="0" smtClean="0"/>
              <a:t>in </a:t>
            </a:r>
            <a:r>
              <a:rPr lang="en-US" dirty="0"/>
              <a:t>the graph </a:t>
            </a:r>
            <a:r>
              <a:rPr lang="en-US" dirty="0" smtClean="0"/>
              <a:t>minus the null model</a:t>
            </a:r>
          </a:p>
          <a:p>
            <a:endParaRPr lang="en-US" sz="2000" dirty="0" smtClean="0"/>
          </a:p>
          <a:p>
            <a:endParaRPr lang="en-US" sz="2000" dirty="0"/>
          </a:p>
          <a:p>
            <a:endParaRPr lang="en-US" sz="2000" dirty="0" smtClean="0"/>
          </a:p>
          <a:p>
            <a:endParaRPr lang="en-US" sz="2000" dirty="0" smtClean="0"/>
          </a:p>
          <a:p>
            <a:r>
              <a:rPr lang="en-US" dirty="0" smtClean="0"/>
              <a:t>Null model:</a:t>
            </a:r>
          </a:p>
          <a:p>
            <a:pPr lvl="1"/>
            <a:r>
              <a:rPr lang="en-US" dirty="0"/>
              <a:t>Graph </a:t>
            </a:r>
            <a:r>
              <a:rPr lang="en-US" dirty="0" smtClean="0"/>
              <a:t>with same </a:t>
            </a:r>
            <a:r>
              <a:rPr lang="en-US" dirty="0"/>
              <a:t>degree sequence</a:t>
            </a:r>
          </a:p>
          <a:p>
            <a:pPr lvl="1"/>
            <a:r>
              <a:rPr lang="en-US" dirty="0" smtClean="0"/>
              <a:t>Connect </a:t>
            </a:r>
            <a:r>
              <a:rPr lang="en-US" dirty="0"/>
              <a:t>pairs of edge stubs (</a:t>
            </a:r>
            <a:r>
              <a:rPr lang="en-US" i="1" dirty="0"/>
              <a:t>2m</a:t>
            </a:r>
            <a:r>
              <a:rPr lang="en-US" dirty="0"/>
              <a:t>) at </a:t>
            </a:r>
            <a:r>
              <a:rPr lang="en-US" dirty="0" smtClean="0"/>
              <a:t>random</a:t>
            </a:r>
            <a:endParaRPr lang="en-US" dirty="0"/>
          </a:p>
          <a:p>
            <a:r>
              <a:rPr lang="en-US" dirty="0"/>
              <a:t>Optimize by iteratively joining communities, starting with single-node communities</a:t>
            </a:r>
            <a:r>
              <a:rPr lang="en-US" dirty="0" smtClean="0"/>
              <a:t>.</a:t>
            </a:r>
          </a:p>
          <a:p>
            <a:endParaRPr lang="en-US" dirty="0"/>
          </a:p>
          <a:p>
            <a:endParaRPr lang="en-US" dirty="0" smtClean="0"/>
          </a:p>
          <a:p>
            <a:endParaRPr lang="en-US" dirty="0"/>
          </a:p>
          <a:p>
            <a:endParaRPr lang="en-US" dirty="0" smtClean="0"/>
          </a:p>
        </p:txBody>
      </p:sp>
      <p:sp>
        <p:nvSpPr>
          <p:cNvPr id="9"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13</a:t>
            </a:fld>
            <a:endParaRPr lang="en-US" dirty="0"/>
          </a:p>
        </p:txBody>
      </p:sp>
      <p:grpSp>
        <p:nvGrpSpPr>
          <p:cNvPr id="5" name="Group 4"/>
          <p:cNvGrpSpPr/>
          <p:nvPr/>
        </p:nvGrpSpPr>
        <p:grpSpPr>
          <a:xfrm>
            <a:off x="7840193" y="4520352"/>
            <a:ext cx="3542875" cy="920706"/>
            <a:chOff x="5880145" y="4520352"/>
            <a:chExt cx="2657156" cy="920706"/>
          </a:xfrm>
        </p:grpSpPr>
        <p:sp>
          <p:nvSpPr>
            <p:cNvPr id="10" name="Oval 9"/>
            <p:cNvSpPr/>
            <p:nvPr/>
          </p:nvSpPr>
          <p:spPr>
            <a:xfrm>
              <a:off x="6320756" y="4769213"/>
              <a:ext cx="105420" cy="109812"/>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0" idx="7"/>
            </p:cNvCxnSpPr>
            <p:nvPr/>
          </p:nvCxnSpPr>
          <p:spPr>
            <a:xfrm flipV="1">
              <a:off x="6410738" y="4520352"/>
              <a:ext cx="329603" cy="264943"/>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6"/>
            </p:cNvCxnSpPr>
            <p:nvPr/>
          </p:nvCxnSpPr>
          <p:spPr>
            <a:xfrm>
              <a:off x="6426176" y="4824119"/>
              <a:ext cx="466565" cy="27433"/>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5"/>
            </p:cNvCxnSpPr>
            <p:nvPr/>
          </p:nvCxnSpPr>
          <p:spPr>
            <a:xfrm>
              <a:off x="6410738" y="4862943"/>
              <a:ext cx="329603" cy="302507"/>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16205" y="4851552"/>
              <a:ext cx="105420" cy="109812"/>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1"/>
            </p:cNvCxnSpPr>
            <p:nvPr/>
          </p:nvCxnSpPr>
          <p:spPr>
            <a:xfrm flipH="1" flipV="1">
              <a:off x="7251857" y="4590854"/>
              <a:ext cx="179786" cy="276780"/>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6" idx="2"/>
            </p:cNvCxnSpPr>
            <p:nvPr/>
          </p:nvCxnSpPr>
          <p:spPr>
            <a:xfrm flipH="1">
              <a:off x="7091567" y="4906458"/>
              <a:ext cx="324638" cy="15595"/>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6" idx="5"/>
            </p:cNvCxnSpPr>
            <p:nvPr/>
          </p:nvCxnSpPr>
          <p:spPr>
            <a:xfrm>
              <a:off x="7506187" y="4945282"/>
              <a:ext cx="329603" cy="302507"/>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6" idx="4"/>
            </p:cNvCxnSpPr>
            <p:nvPr/>
          </p:nvCxnSpPr>
          <p:spPr>
            <a:xfrm>
              <a:off x="7468915" y="4961364"/>
              <a:ext cx="27432" cy="479694"/>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6" idx="3"/>
            </p:cNvCxnSpPr>
            <p:nvPr/>
          </p:nvCxnSpPr>
          <p:spPr>
            <a:xfrm flipH="1">
              <a:off x="7251857" y="4945282"/>
              <a:ext cx="179786" cy="290669"/>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7"/>
            </p:cNvCxnSpPr>
            <p:nvPr/>
          </p:nvCxnSpPr>
          <p:spPr>
            <a:xfrm flipV="1">
              <a:off x="7506187" y="4590854"/>
              <a:ext cx="329603" cy="276780"/>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880145" y="4909235"/>
              <a:ext cx="678132" cy="338554"/>
            </a:xfrm>
            <a:prstGeom prst="rect">
              <a:avLst/>
            </a:prstGeom>
            <a:noFill/>
          </p:spPr>
          <p:txBody>
            <a:bodyPr wrap="square" rtlCol="0">
              <a:spAutoFit/>
            </a:bodyPr>
            <a:lstStyle/>
            <a:p>
              <a:r>
                <a:rPr lang="en-US" sz="1600" i="1" dirty="0" err="1" smtClean="0"/>
                <a:t>k</a:t>
              </a:r>
              <a:r>
                <a:rPr lang="en-US" sz="1600" i="1" baseline="-25000" dirty="0" err="1" smtClean="0"/>
                <a:t>x</a:t>
              </a:r>
              <a:r>
                <a:rPr lang="en-US" sz="1600" dirty="0" smtClean="0"/>
                <a:t> = 3</a:t>
              </a:r>
              <a:endParaRPr lang="en-US" sz="1600" dirty="0"/>
            </a:p>
          </p:txBody>
        </p:sp>
        <p:sp>
          <p:nvSpPr>
            <p:cNvPr id="24" name="TextBox 23"/>
            <p:cNvSpPr txBox="1"/>
            <p:nvPr/>
          </p:nvSpPr>
          <p:spPr>
            <a:xfrm>
              <a:off x="7740315" y="4739958"/>
              <a:ext cx="796986" cy="338554"/>
            </a:xfrm>
            <a:prstGeom prst="rect">
              <a:avLst/>
            </a:prstGeom>
            <a:noFill/>
          </p:spPr>
          <p:txBody>
            <a:bodyPr wrap="square" rtlCol="0">
              <a:spAutoFit/>
            </a:bodyPr>
            <a:lstStyle/>
            <a:p>
              <a:r>
                <a:rPr lang="en-US" sz="1600" i="1" dirty="0" err="1" smtClean="0"/>
                <a:t>k</a:t>
              </a:r>
              <a:r>
                <a:rPr lang="en-US" sz="1600" i="1" baseline="-25000" dirty="0" err="1"/>
                <a:t>y</a:t>
              </a:r>
              <a:r>
                <a:rPr lang="en-US" sz="1600" dirty="0" smtClean="0"/>
                <a:t> = 6</a:t>
              </a:r>
              <a:endParaRPr lang="en-US" sz="1600" dirty="0"/>
            </a:p>
          </p:txBody>
        </p:sp>
      </p:grpSp>
      <p:pic>
        <p:nvPicPr>
          <p:cNvPr id="28" name="Picture 27" descr="modularity_noweights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929" y="3207082"/>
            <a:ext cx="4643676" cy="781267"/>
          </a:xfrm>
          <a:prstGeom prst="rect">
            <a:avLst/>
          </a:prstGeom>
        </p:spPr>
      </p:pic>
      <p:sp>
        <p:nvSpPr>
          <p:cNvPr id="25" name="Text Box 17"/>
          <p:cNvSpPr txBox="1">
            <a:spLocks noChangeArrowheads="1"/>
          </p:cNvSpPr>
          <p:nvPr/>
        </p:nvSpPr>
        <p:spPr bwMode="auto">
          <a:xfrm>
            <a:off x="7097423" y="3563933"/>
            <a:ext cx="281208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Communities that vertices x and y belong to</a:t>
            </a:r>
            <a:endParaRPr lang="en-US" sz="1400" dirty="0">
              <a:solidFill>
                <a:schemeClr val="hlink"/>
              </a:solidFill>
              <a:latin typeface="Times" charset="0"/>
            </a:endParaRPr>
          </a:p>
        </p:txBody>
      </p:sp>
      <p:sp>
        <p:nvSpPr>
          <p:cNvPr id="26" name="Line 20"/>
          <p:cNvSpPr>
            <a:spLocks noChangeShapeType="1"/>
          </p:cNvSpPr>
          <p:nvPr/>
        </p:nvSpPr>
        <p:spPr bwMode="auto">
          <a:xfrm>
            <a:off x="6388464" y="3696229"/>
            <a:ext cx="708959" cy="1829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0"/>
          <p:cNvSpPr>
            <a:spLocks noChangeShapeType="1"/>
          </p:cNvSpPr>
          <p:nvPr/>
        </p:nvSpPr>
        <p:spPr bwMode="auto">
          <a:xfrm>
            <a:off x="5839532" y="3726738"/>
            <a:ext cx="1130849" cy="2084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Text Box 17"/>
          <p:cNvSpPr txBox="1">
            <a:spLocks noChangeArrowheads="1"/>
          </p:cNvSpPr>
          <p:nvPr/>
        </p:nvSpPr>
        <p:spPr bwMode="auto">
          <a:xfrm>
            <a:off x="1494711" y="4095211"/>
            <a:ext cx="3510032"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Number </a:t>
            </a:r>
            <a:r>
              <a:rPr lang="en-US" sz="1400" dirty="0">
                <a:solidFill>
                  <a:schemeClr val="hlink"/>
                </a:solidFill>
                <a:latin typeface="Times" charset="0"/>
              </a:rPr>
              <a:t>of edges in the graph</a:t>
            </a:r>
          </a:p>
        </p:txBody>
      </p:sp>
      <p:sp>
        <p:nvSpPr>
          <p:cNvPr id="36" name="Line 20"/>
          <p:cNvSpPr>
            <a:spLocks noChangeShapeType="1"/>
          </p:cNvSpPr>
          <p:nvPr/>
        </p:nvSpPr>
        <p:spPr bwMode="auto">
          <a:xfrm flipH="1">
            <a:off x="3043117" y="3879138"/>
            <a:ext cx="0" cy="2530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0"/>
          <p:cNvSpPr>
            <a:spLocks noChangeShapeType="1"/>
          </p:cNvSpPr>
          <p:nvPr/>
        </p:nvSpPr>
        <p:spPr bwMode="auto">
          <a:xfrm>
            <a:off x="5260664" y="3935186"/>
            <a:ext cx="279472" cy="1970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9" name="Picture 38" descr="modularity_noweights2.tiff"/>
          <p:cNvPicPr>
            <a:picLocks noChangeAspect="1"/>
          </p:cNvPicPr>
          <p:nvPr/>
        </p:nvPicPr>
        <p:blipFill rotWithShape="1">
          <a:blip r:embed="rId5">
            <a:extLst>
              <a:ext uri="{28A0092B-C50C-407E-A947-70E740481C1C}">
                <a14:useLocalDpi xmlns:a14="http://schemas.microsoft.com/office/drawing/2010/main" val="0"/>
              </a:ext>
            </a:extLst>
          </a:blip>
          <a:srcRect r="35900"/>
          <a:stretch/>
        </p:blipFill>
        <p:spPr>
          <a:xfrm>
            <a:off x="5141863" y="4199692"/>
            <a:ext cx="1395335" cy="321004"/>
          </a:xfrm>
          <a:prstGeom prst="rect">
            <a:avLst/>
          </a:prstGeom>
          <a:ln>
            <a:solidFill>
              <a:srgbClr val="DE8F19"/>
            </a:solidFill>
          </a:ln>
        </p:spPr>
      </p:pic>
      <p:sp>
        <p:nvSpPr>
          <p:cNvPr id="40" name="Rectangle 39"/>
          <p:cNvSpPr/>
          <p:nvPr/>
        </p:nvSpPr>
        <p:spPr>
          <a:xfrm>
            <a:off x="4619522" y="3224873"/>
            <a:ext cx="657583" cy="654264"/>
          </a:xfrm>
          <a:prstGeom prst="rect">
            <a:avLst/>
          </a:prstGeom>
          <a:noFill/>
          <a:ln>
            <a:solidFill>
              <a:srgbClr val="DE8F1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73097" y="6469837"/>
            <a:ext cx="8337532" cy="261610"/>
          </a:xfrm>
          <a:prstGeom prst="rect">
            <a:avLst/>
          </a:prstGeom>
          <a:noFill/>
        </p:spPr>
        <p:txBody>
          <a:bodyPr wrap="square" rtlCol="0">
            <a:spAutoFit/>
          </a:bodyPr>
          <a:lstStyle/>
          <a:p>
            <a:r>
              <a:rPr lang="en-US" sz="1050" dirty="0" smtClean="0"/>
              <a:t>* Developed by Girvan, </a:t>
            </a:r>
            <a:r>
              <a:rPr lang="en-US" sz="1050" dirty="0" err="1" smtClean="0"/>
              <a:t>Clauset</a:t>
            </a:r>
            <a:r>
              <a:rPr lang="en-US" sz="1050" dirty="0" smtClean="0"/>
              <a:t>, Newman </a:t>
            </a:r>
            <a:endParaRPr lang="en-US" sz="1050" dirty="0"/>
          </a:p>
        </p:txBody>
      </p:sp>
    </p:spTree>
    <p:extLst>
      <p:ext uri="{BB962C8B-B14F-4D97-AF65-F5344CB8AC3E}">
        <p14:creationId xmlns:p14="http://schemas.microsoft.com/office/powerpoint/2010/main" val="3543148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35" grpId="0"/>
      <p:bldP spid="36" grpId="0" animBg="1"/>
      <p:bldP spid="37"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233" y="1600200"/>
            <a:ext cx="10378508" cy="4800600"/>
          </a:xfrm>
        </p:spPr>
        <p:txBody>
          <a:bodyPr>
            <a:normAutofit/>
          </a:bodyPr>
          <a:lstStyle/>
          <a:p>
            <a:r>
              <a:rPr lang="en-US" dirty="0" smtClean="0"/>
              <a:t>In each time period votes </a:t>
            </a:r>
            <a:r>
              <a:rPr lang="en-US" dirty="0"/>
              <a:t>create a bipartite graph of </a:t>
            </a:r>
            <a:r>
              <a:rPr lang="en-US" dirty="0" smtClean="0"/>
              <a:t>articles and users</a:t>
            </a:r>
          </a:p>
          <a:p>
            <a:r>
              <a:rPr lang="en-US" dirty="0" smtClean="0"/>
              <a:t>Project </a:t>
            </a:r>
            <a:r>
              <a:rPr lang="en-US" dirty="0"/>
              <a:t>to a weighted </a:t>
            </a:r>
            <a:r>
              <a:rPr lang="en-US" dirty="0" err="1"/>
              <a:t>unipartite</a:t>
            </a:r>
            <a:r>
              <a:rPr lang="en-US" dirty="0"/>
              <a:t> </a:t>
            </a:r>
            <a:r>
              <a:rPr lang="en-US" dirty="0" smtClean="0"/>
              <a:t>network</a:t>
            </a:r>
          </a:p>
          <a:p>
            <a:endParaRPr lang="en-US" dirty="0" smtClean="0"/>
          </a:p>
          <a:p>
            <a:pPr lvl="1"/>
            <a:endParaRPr lang="en-US" dirty="0"/>
          </a:p>
          <a:p>
            <a:pPr lvl="1"/>
            <a:endParaRPr lang="en-US" dirty="0" smtClean="0"/>
          </a:p>
          <a:p>
            <a:pPr lvl="1"/>
            <a:endParaRPr lang="en-US" dirty="0" smtClean="0">
              <a:solidFill>
                <a:srgbClr val="000000"/>
              </a:solidFill>
            </a:endParaRPr>
          </a:p>
          <a:p>
            <a:pPr lvl="1"/>
            <a:endParaRPr lang="en-US" dirty="0">
              <a:solidFill>
                <a:srgbClr val="000000"/>
              </a:solidFill>
            </a:endParaRPr>
          </a:p>
        </p:txBody>
      </p:sp>
      <p:sp>
        <p:nvSpPr>
          <p:cNvPr id="2" name="Title 1"/>
          <p:cNvSpPr>
            <a:spLocks noGrp="1"/>
          </p:cNvSpPr>
          <p:nvPr>
            <p:ph type="title"/>
          </p:nvPr>
        </p:nvSpPr>
        <p:spPr/>
        <p:txBody>
          <a:bodyPr>
            <a:normAutofit/>
          </a:bodyPr>
          <a:lstStyle/>
          <a:p>
            <a:r>
              <a:rPr lang="en-US" dirty="0" smtClean="0"/>
              <a:t>Bipartite Projection</a:t>
            </a:r>
            <a:endParaRPr lang="en-US" dirty="0"/>
          </a:p>
        </p:txBody>
      </p:sp>
      <p:sp>
        <p:nvSpPr>
          <p:cNvPr id="6"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14</a:t>
            </a:fld>
            <a:endParaRPr lang="en-US" dirty="0"/>
          </a:p>
        </p:txBody>
      </p:sp>
      <p:sp>
        <p:nvSpPr>
          <p:cNvPr id="18" name="TextBox 17"/>
          <p:cNvSpPr txBox="1"/>
          <p:nvPr/>
        </p:nvSpPr>
        <p:spPr>
          <a:xfrm>
            <a:off x="5832293" y="5462720"/>
            <a:ext cx="3659816" cy="954107"/>
          </a:xfrm>
          <a:prstGeom prst="rect">
            <a:avLst/>
          </a:prstGeom>
          <a:noFill/>
          <a:ln>
            <a:solidFill>
              <a:srgbClr val="DE8F19"/>
            </a:solidFill>
          </a:ln>
        </p:spPr>
        <p:txBody>
          <a:bodyPr wrap="square" rtlCol="0">
            <a:spAutoFit/>
          </a:bodyPr>
          <a:lstStyle/>
          <a:p>
            <a:r>
              <a:rPr lang="en-US" sz="1400" b="1" dirty="0">
                <a:latin typeface="Times"/>
                <a:cs typeface="Times"/>
              </a:rPr>
              <a:t>W</a:t>
            </a:r>
            <a:r>
              <a:rPr lang="en-US" sz="1400" b="1" dirty="0" smtClean="0">
                <a:latin typeface="Times"/>
                <a:cs typeface="Times"/>
              </a:rPr>
              <a:t>eight </a:t>
            </a:r>
            <a:r>
              <a:rPr lang="en-US" sz="1400" dirty="0" smtClean="0">
                <a:latin typeface="Times"/>
                <a:cs typeface="Times"/>
              </a:rPr>
              <a:t>between users x and y</a:t>
            </a:r>
          </a:p>
          <a:p>
            <a:r>
              <a:rPr lang="en-US" sz="1400" b="1" dirty="0" smtClean="0">
                <a:latin typeface="Times"/>
                <a:cs typeface="Times"/>
              </a:rPr>
              <a:t>X</a:t>
            </a:r>
            <a:r>
              <a:rPr lang="en-US" sz="1400" dirty="0" smtClean="0">
                <a:latin typeface="Times"/>
                <a:cs typeface="Times"/>
              </a:rPr>
              <a:t>: set of articles voted for by user x</a:t>
            </a:r>
          </a:p>
          <a:p>
            <a:r>
              <a:rPr lang="en-US" sz="1400" b="1" dirty="0" smtClean="0">
                <a:latin typeface="Times"/>
                <a:cs typeface="Times"/>
              </a:rPr>
              <a:t>Y</a:t>
            </a:r>
            <a:r>
              <a:rPr lang="en-US" sz="1400" dirty="0" smtClean="0">
                <a:latin typeface="Times"/>
                <a:cs typeface="Times"/>
              </a:rPr>
              <a:t>: set of articles voted for by user y</a:t>
            </a:r>
          </a:p>
          <a:p>
            <a:r>
              <a:rPr lang="en-US" sz="1400" b="1" dirty="0" smtClean="0">
                <a:latin typeface="Times"/>
                <a:cs typeface="Times"/>
              </a:rPr>
              <a:t>n</a:t>
            </a:r>
            <a:r>
              <a:rPr lang="en-US" sz="1400" dirty="0" smtClean="0">
                <a:latin typeface="Times"/>
                <a:cs typeface="Times"/>
              </a:rPr>
              <a:t>: set cardinality</a:t>
            </a:r>
            <a:endParaRPr lang="en-US" sz="1400" dirty="0">
              <a:latin typeface="Times"/>
              <a:cs typeface="Times"/>
            </a:endParaRPr>
          </a:p>
        </p:txBody>
      </p:sp>
      <p:pic>
        <p:nvPicPr>
          <p:cNvPr id="11" name="Picture 10" descr="jaccar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730" y="5474832"/>
            <a:ext cx="3296173" cy="815803"/>
          </a:xfrm>
          <a:prstGeom prst="rect">
            <a:avLst/>
          </a:prstGeom>
        </p:spPr>
      </p:pic>
      <p:pic>
        <p:nvPicPr>
          <p:cNvPr id="12" name="Picture 11" descr="com1208.pdf"/>
          <p:cNvPicPr>
            <a:picLocks noChangeAspect="1"/>
          </p:cNvPicPr>
          <p:nvPr/>
        </p:nvPicPr>
        <p:blipFill rotWithShape="1">
          <a:blip r:embed="rId4">
            <a:extLst>
              <a:ext uri="{28A0092B-C50C-407E-A947-70E740481C1C}">
                <a14:useLocalDpi xmlns:a14="http://schemas.microsoft.com/office/drawing/2010/main" val="0"/>
              </a:ext>
            </a:extLst>
          </a:blip>
          <a:srcRect l="8343" r="2566"/>
          <a:stretch/>
        </p:blipFill>
        <p:spPr>
          <a:xfrm>
            <a:off x="7662202" y="2706814"/>
            <a:ext cx="3524169" cy="2714115"/>
          </a:xfrm>
          <a:prstGeom prst="rect">
            <a:avLst/>
          </a:prstGeom>
        </p:spPr>
      </p:pic>
      <p:pic>
        <p:nvPicPr>
          <p:cNvPr id="7" name="Picture 6" descr="bipartite2.pdf"/>
          <p:cNvPicPr>
            <a:picLocks noChangeAspect="1"/>
          </p:cNvPicPr>
          <p:nvPr/>
        </p:nvPicPr>
        <p:blipFill rotWithShape="1">
          <a:blip r:embed="rId5">
            <a:extLst>
              <a:ext uri="{28A0092B-C50C-407E-A947-70E740481C1C}">
                <a14:useLocalDpi xmlns:a14="http://schemas.microsoft.com/office/drawing/2010/main" val="0"/>
              </a:ext>
            </a:extLst>
          </a:blip>
          <a:srcRect l="17100" t="9805" r="2707" b="4358"/>
          <a:stretch/>
        </p:blipFill>
        <p:spPr>
          <a:xfrm>
            <a:off x="2170026" y="3009593"/>
            <a:ext cx="4224969" cy="2090783"/>
          </a:xfrm>
          <a:prstGeom prst="rect">
            <a:avLst/>
          </a:prstGeom>
        </p:spPr>
      </p:pic>
    </p:spTree>
    <p:extLst>
      <p:ext uri="{BB962C8B-B14F-4D97-AF65-F5344CB8AC3E}">
        <p14:creationId xmlns:p14="http://schemas.microsoft.com/office/powerpoint/2010/main" val="37294524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 and Map Communities</a:t>
            </a:r>
            <a:endParaRPr lang="en-US" dirty="0">
              <a:solidFill>
                <a:schemeClr val="accent5">
                  <a:lumMod val="50000"/>
                </a:schemeClr>
              </a:solidFill>
            </a:endParaRPr>
          </a:p>
        </p:txBody>
      </p:sp>
      <p:sp>
        <p:nvSpPr>
          <p:cNvPr id="3" name="Content Placeholder 2"/>
          <p:cNvSpPr>
            <a:spLocks noGrp="1"/>
          </p:cNvSpPr>
          <p:nvPr>
            <p:ph idx="1"/>
          </p:nvPr>
        </p:nvSpPr>
        <p:spPr>
          <a:xfrm>
            <a:off x="1526742" y="1590440"/>
            <a:ext cx="9980961" cy="4625425"/>
          </a:xfrm>
        </p:spPr>
        <p:txBody>
          <a:bodyPr>
            <a:normAutofit/>
          </a:bodyPr>
          <a:lstStyle/>
          <a:p>
            <a:r>
              <a:rPr lang="en-US" dirty="0"/>
              <a:t>For a weighted graph</a:t>
            </a:r>
          </a:p>
          <a:p>
            <a:pPr lvl="1"/>
            <a:r>
              <a:rPr lang="en-US" dirty="0"/>
              <a:t>Replace </a:t>
            </a:r>
            <a:r>
              <a:rPr lang="en-US" i="1" dirty="0" err="1"/>
              <a:t>A</a:t>
            </a:r>
            <a:r>
              <a:rPr lang="en-US" i="1" baseline="-25000" dirty="0" err="1"/>
              <a:t>xy</a:t>
            </a:r>
            <a:r>
              <a:rPr lang="en-US" dirty="0"/>
              <a:t> with </a:t>
            </a:r>
            <a:r>
              <a:rPr lang="en-US" i="1" dirty="0" err="1"/>
              <a:t>W</a:t>
            </a:r>
            <a:r>
              <a:rPr lang="en-US" i="1" baseline="-25000" dirty="0" err="1"/>
              <a:t>xy</a:t>
            </a:r>
            <a:r>
              <a:rPr lang="en-US" dirty="0"/>
              <a:t> and m with total weight in the graph, </a:t>
            </a:r>
            <a:r>
              <a:rPr lang="en-US" i="1" dirty="0"/>
              <a:t>W</a:t>
            </a:r>
            <a:r>
              <a:rPr lang="en-US" dirty="0"/>
              <a:t>. </a:t>
            </a:r>
          </a:p>
          <a:p>
            <a:pPr lvl="1"/>
            <a:r>
              <a:rPr lang="en-US" dirty="0"/>
              <a:t>Replace </a:t>
            </a:r>
            <a:r>
              <a:rPr lang="en-US" dirty="0" smtClean="0"/>
              <a:t>vertex degree </a:t>
            </a:r>
            <a:r>
              <a:rPr lang="en-US" i="1" dirty="0" err="1"/>
              <a:t>k</a:t>
            </a:r>
            <a:r>
              <a:rPr lang="en-US" i="1" baseline="-25000" dirty="0" err="1"/>
              <a:t>x</a:t>
            </a:r>
            <a:r>
              <a:rPr lang="en-US" dirty="0"/>
              <a:t> with </a:t>
            </a:r>
            <a:r>
              <a:rPr lang="en-US" dirty="0" smtClean="0"/>
              <a:t>vertex strength </a:t>
            </a:r>
            <a:r>
              <a:rPr lang="en-US" i="1" dirty="0" err="1" smtClean="0"/>
              <a:t>s</a:t>
            </a:r>
            <a:r>
              <a:rPr lang="en-US" i="1" baseline="-25000" dirty="0" err="1" smtClean="0"/>
              <a:t>x</a:t>
            </a:r>
            <a:endParaRPr lang="en-US" i="1" dirty="0" smtClean="0"/>
          </a:p>
          <a:p>
            <a:pPr lvl="2"/>
            <a:endParaRPr lang="en-US" dirty="0"/>
          </a:p>
          <a:p>
            <a:pPr lvl="2"/>
            <a:endParaRPr lang="en-US" dirty="0"/>
          </a:p>
          <a:p>
            <a:pPr marL="982980" lvl="3" indent="-342900">
              <a:buClr>
                <a:schemeClr val="accent1"/>
              </a:buClr>
            </a:pPr>
            <a:endParaRPr lang="en-US" u="sng" dirty="0" smtClean="0">
              <a:solidFill>
                <a:srgbClr val="000000"/>
              </a:solidFill>
            </a:endParaRPr>
          </a:p>
          <a:p>
            <a:pPr marL="342900" lvl="1" indent="-342900">
              <a:buClr>
                <a:schemeClr val="accent1"/>
              </a:buClr>
            </a:pPr>
            <a:r>
              <a:rPr lang="en-US" sz="2200" u="sng" dirty="0" smtClean="0">
                <a:solidFill>
                  <a:srgbClr val="000000"/>
                </a:solidFill>
              </a:rPr>
              <a:t>Communities </a:t>
            </a:r>
            <a:r>
              <a:rPr lang="en-US" sz="2200" u="sng" dirty="0">
                <a:solidFill>
                  <a:srgbClr val="000000"/>
                </a:solidFill>
              </a:rPr>
              <a:t>reflect users with similar content preference</a:t>
            </a:r>
            <a:endParaRPr lang="en-US" sz="2200" u="sng" dirty="0"/>
          </a:p>
          <a:p>
            <a:pPr marL="342900" lvl="1" indent="-342900">
              <a:buClr>
                <a:schemeClr val="accent1"/>
              </a:buClr>
            </a:pPr>
            <a:r>
              <a:rPr lang="en-US" sz="2200" dirty="0" smtClean="0">
                <a:solidFill>
                  <a:srgbClr val="000000"/>
                </a:solidFill>
              </a:rPr>
              <a:t>Map consecutive communities bas</a:t>
            </a:r>
            <a:r>
              <a:rPr lang="en-US" sz="2200" dirty="0">
                <a:solidFill>
                  <a:srgbClr val="000000"/>
                </a:solidFill>
              </a:rPr>
              <a:t>ed on user overlaps.</a:t>
            </a:r>
          </a:p>
          <a:p>
            <a:pPr indent="-342900">
              <a:buFont typeface="Wingdings" charset="2"/>
              <a:buChar char="§"/>
            </a:pPr>
            <a:endParaRPr lang="en-US" sz="2400" dirty="0" smtClean="0">
              <a:solidFill>
                <a:srgbClr val="000000"/>
              </a:solidFill>
            </a:endParaRPr>
          </a:p>
          <a:p>
            <a:pPr indent="-342900">
              <a:buFont typeface="Wingdings" charset="2"/>
              <a:buChar char="§"/>
            </a:pPr>
            <a:endParaRPr lang="en-US" sz="2400" dirty="0">
              <a:solidFill>
                <a:srgbClr val="000000"/>
              </a:solidFill>
            </a:endParaRPr>
          </a:p>
          <a:p>
            <a:pPr indent="-342900">
              <a:buFont typeface="Wingdings" charset="2"/>
              <a:buChar char="§"/>
            </a:pPr>
            <a:endParaRPr lang="en-US" sz="2400" dirty="0" smtClean="0">
              <a:solidFill>
                <a:srgbClr val="000000"/>
              </a:solidFill>
            </a:endParaRPr>
          </a:p>
          <a:p>
            <a:pPr indent="-342900">
              <a:buFont typeface="Wingdings" charset="2"/>
              <a:buChar char="§"/>
            </a:pPr>
            <a:endParaRPr lang="en-US" sz="2400" dirty="0">
              <a:solidFill>
                <a:srgbClr val="000000"/>
              </a:solidFill>
            </a:endParaRPr>
          </a:p>
          <a:p>
            <a:pPr indent="-342900">
              <a:buFont typeface="Wingdings" charset="2"/>
              <a:buChar char="§"/>
            </a:pPr>
            <a:endParaRPr lang="en-US" sz="2400" dirty="0" smtClean="0">
              <a:solidFill>
                <a:srgbClr val="000000"/>
              </a:solidFill>
            </a:endParaRPr>
          </a:p>
          <a:p>
            <a:pPr indent="-342900">
              <a:buFont typeface="Wingdings" charset="2"/>
              <a:buChar char="§"/>
            </a:pPr>
            <a:endParaRPr lang="en-US" sz="2400" dirty="0">
              <a:solidFill>
                <a:srgbClr val="000000"/>
              </a:solidFill>
            </a:endParaRPr>
          </a:p>
          <a:p>
            <a:pPr indent="-342900">
              <a:buFont typeface="Wingdings" charset="2"/>
              <a:buChar char="§"/>
            </a:pPr>
            <a:endParaRPr lang="en-US" sz="2400" dirty="0" smtClean="0">
              <a:solidFill>
                <a:srgbClr val="000000"/>
              </a:solidFill>
            </a:endParaRPr>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15</a:t>
            </a:fld>
            <a:endParaRPr lang="en-US" dirty="0"/>
          </a:p>
        </p:txBody>
      </p:sp>
      <p:cxnSp>
        <p:nvCxnSpPr>
          <p:cNvPr id="7" name="Straight Arrow Connector 6"/>
          <p:cNvCxnSpPr>
            <a:stCxn id="13" idx="4"/>
            <a:endCxn id="18" idx="0"/>
          </p:cNvCxnSpPr>
          <p:nvPr/>
        </p:nvCxnSpPr>
        <p:spPr>
          <a:xfrm flipH="1">
            <a:off x="3744087" y="5245985"/>
            <a:ext cx="564264" cy="597840"/>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 idx="5"/>
          </p:cNvCxnSpPr>
          <p:nvPr/>
        </p:nvCxnSpPr>
        <p:spPr>
          <a:xfrm>
            <a:off x="4740916" y="5182473"/>
            <a:ext cx="2068299" cy="661352"/>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282255" y="4812301"/>
            <a:ext cx="3637836" cy="433684"/>
            <a:chOff x="-999629" y="3695587"/>
            <a:chExt cx="2728377" cy="433684"/>
          </a:xfrm>
        </p:grpSpPr>
        <p:sp>
          <p:nvSpPr>
            <p:cNvPr id="13" name="Oval 12"/>
            <p:cNvSpPr/>
            <p:nvPr/>
          </p:nvSpPr>
          <p:spPr>
            <a:xfrm>
              <a:off x="811137" y="3695587"/>
              <a:ext cx="917611"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t>
              </a:r>
              <a:r>
                <a:rPr lang="en-US" baseline="-25000" dirty="0" err="1"/>
                <a:t>i</a:t>
              </a:r>
              <a:endParaRPr lang="en-US" dirty="0"/>
            </a:p>
          </p:txBody>
        </p:sp>
        <p:sp>
          <p:nvSpPr>
            <p:cNvPr id="16" name="TextBox 15"/>
            <p:cNvSpPr txBox="1"/>
            <p:nvPr/>
          </p:nvSpPr>
          <p:spPr>
            <a:xfrm>
              <a:off x="-999629" y="3759939"/>
              <a:ext cx="1335069" cy="369332"/>
            </a:xfrm>
            <a:prstGeom prst="rect">
              <a:avLst/>
            </a:prstGeom>
            <a:noFill/>
          </p:spPr>
          <p:txBody>
            <a:bodyPr wrap="square" rtlCol="0">
              <a:spAutoFit/>
            </a:bodyPr>
            <a:lstStyle/>
            <a:p>
              <a:r>
                <a:rPr lang="en-US" dirty="0" smtClean="0"/>
                <a:t>Time = t</a:t>
              </a:r>
              <a:r>
                <a:rPr lang="en-US" baseline="-25000" dirty="0" smtClean="0"/>
                <a:t>1</a:t>
              </a:r>
              <a:endParaRPr lang="en-US" dirty="0"/>
            </a:p>
          </p:txBody>
        </p:sp>
      </p:grpSp>
      <p:grpSp>
        <p:nvGrpSpPr>
          <p:cNvPr id="17" name="Group 16"/>
          <p:cNvGrpSpPr/>
          <p:nvPr/>
        </p:nvGrpSpPr>
        <p:grpSpPr>
          <a:xfrm>
            <a:off x="1282255" y="5843825"/>
            <a:ext cx="6152109" cy="433684"/>
            <a:chOff x="-999629" y="4727111"/>
            <a:chExt cx="4614082" cy="433684"/>
          </a:xfrm>
        </p:grpSpPr>
        <p:sp>
          <p:nvSpPr>
            <p:cNvPr id="18" name="Oval 17"/>
            <p:cNvSpPr/>
            <p:nvPr/>
          </p:nvSpPr>
          <p:spPr>
            <a:xfrm>
              <a:off x="423547" y="4727111"/>
              <a:ext cx="846396"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smtClean="0"/>
                <a:t>C</a:t>
              </a:r>
              <a:r>
                <a:rPr lang="en-US" baseline="-25000" dirty="0" err="1"/>
                <a:t>j</a:t>
              </a:r>
              <a:endParaRPr lang="en-US" dirty="0"/>
            </a:p>
          </p:txBody>
        </p:sp>
        <p:sp>
          <p:nvSpPr>
            <p:cNvPr id="19" name="Oval 18"/>
            <p:cNvSpPr/>
            <p:nvPr/>
          </p:nvSpPr>
          <p:spPr>
            <a:xfrm>
              <a:off x="2312170" y="4727111"/>
              <a:ext cx="1302283"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smtClean="0"/>
                <a:t>C</a:t>
              </a:r>
              <a:r>
                <a:rPr lang="en-US" baseline="-25000" dirty="0" err="1"/>
                <a:t>k</a:t>
              </a:r>
              <a:endParaRPr lang="en-US" dirty="0"/>
            </a:p>
          </p:txBody>
        </p:sp>
        <p:sp>
          <p:nvSpPr>
            <p:cNvPr id="20" name="TextBox 19"/>
            <p:cNvSpPr txBox="1"/>
            <p:nvPr/>
          </p:nvSpPr>
          <p:spPr>
            <a:xfrm>
              <a:off x="-999629" y="4764487"/>
              <a:ext cx="1335069" cy="369332"/>
            </a:xfrm>
            <a:prstGeom prst="rect">
              <a:avLst/>
            </a:prstGeom>
            <a:noFill/>
          </p:spPr>
          <p:txBody>
            <a:bodyPr wrap="square" rtlCol="0">
              <a:spAutoFit/>
            </a:bodyPr>
            <a:lstStyle/>
            <a:p>
              <a:r>
                <a:rPr lang="en-US" dirty="0" smtClean="0"/>
                <a:t>Time = t</a:t>
              </a:r>
              <a:r>
                <a:rPr lang="en-US" baseline="-25000" dirty="0" smtClean="0"/>
                <a:t>2</a:t>
              </a:r>
              <a:endParaRPr lang="en-US" dirty="0"/>
            </a:p>
          </p:txBody>
        </p:sp>
      </p:grpSp>
      <p:grpSp>
        <p:nvGrpSpPr>
          <p:cNvPr id="43" name="Group 42"/>
          <p:cNvGrpSpPr/>
          <p:nvPr/>
        </p:nvGrpSpPr>
        <p:grpSpPr>
          <a:xfrm>
            <a:off x="7862219" y="5447422"/>
            <a:ext cx="3497964" cy="643716"/>
            <a:chOff x="6106204" y="5199980"/>
            <a:chExt cx="2623473" cy="643716"/>
          </a:xfrm>
        </p:grpSpPr>
        <p:pic>
          <p:nvPicPr>
            <p:cNvPr id="40" name="Picture 39" descr="transitionProb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204" y="5239262"/>
              <a:ext cx="1247448" cy="604434"/>
            </a:xfrm>
            <a:prstGeom prst="rect">
              <a:avLst/>
            </a:prstGeom>
          </p:spPr>
        </p:pic>
        <p:pic>
          <p:nvPicPr>
            <p:cNvPr id="41" name="Picture 40" descr="transitionProb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441" y="5259951"/>
              <a:ext cx="1214236" cy="557557"/>
            </a:xfrm>
            <a:prstGeom prst="rect">
              <a:avLst/>
            </a:prstGeom>
          </p:spPr>
        </p:pic>
        <p:sp>
          <p:nvSpPr>
            <p:cNvPr id="42" name="TextBox 41"/>
            <p:cNvSpPr txBox="1"/>
            <p:nvPr/>
          </p:nvSpPr>
          <p:spPr>
            <a:xfrm>
              <a:off x="7122730" y="5199980"/>
              <a:ext cx="615383" cy="461665"/>
            </a:xfrm>
            <a:prstGeom prst="rect">
              <a:avLst/>
            </a:prstGeom>
            <a:noFill/>
          </p:spPr>
          <p:txBody>
            <a:bodyPr wrap="square" rtlCol="0">
              <a:spAutoFit/>
            </a:bodyPr>
            <a:lstStyle/>
            <a:p>
              <a:pPr algn="ctr"/>
              <a:r>
                <a:rPr lang="en-US" sz="2400" dirty="0" smtClean="0"/>
                <a:t>.</a:t>
              </a:r>
              <a:endParaRPr lang="en-US" sz="2400" dirty="0"/>
            </a:p>
          </p:txBody>
        </p:sp>
      </p:grpSp>
      <p:sp>
        <p:nvSpPr>
          <p:cNvPr id="46" name="TextBox 45"/>
          <p:cNvSpPr txBox="1"/>
          <p:nvPr/>
        </p:nvSpPr>
        <p:spPr>
          <a:xfrm>
            <a:off x="5804531" y="5182473"/>
            <a:ext cx="1098759" cy="369332"/>
          </a:xfrm>
          <a:prstGeom prst="rect">
            <a:avLst/>
          </a:prstGeom>
          <a:noFill/>
        </p:spPr>
        <p:txBody>
          <a:bodyPr wrap="square" rtlCol="0">
            <a:spAutoFit/>
          </a:bodyPr>
          <a:lstStyle/>
          <a:p>
            <a:r>
              <a:rPr lang="en-US" dirty="0" smtClean="0"/>
              <a:t>0.04</a:t>
            </a:r>
            <a:endParaRPr lang="en-US" dirty="0"/>
          </a:p>
        </p:txBody>
      </p:sp>
      <p:sp>
        <p:nvSpPr>
          <p:cNvPr id="50" name="TextBox 49"/>
          <p:cNvSpPr txBox="1"/>
          <p:nvPr/>
        </p:nvSpPr>
        <p:spPr>
          <a:xfrm>
            <a:off x="3436538" y="5317823"/>
            <a:ext cx="1098759" cy="369332"/>
          </a:xfrm>
          <a:prstGeom prst="rect">
            <a:avLst/>
          </a:prstGeom>
          <a:noFill/>
        </p:spPr>
        <p:txBody>
          <a:bodyPr wrap="square" rtlCol="0">
            <a:spAutoFit/>
          </a:bodyPr>
          <a:lstStyle/>
          <a:p>
            <a:r>
              <a:rPr lang="en-US" dirty="0" smtClean="0"/>
              <a:t>0.5</a:t>
            </a:r>
            <a:endParaRPr lang="en-US" dirty="0"/>
          </a:p>
        </p:txBody>
      </p:sp>
      <p:sp>
        <p:nvSpPr>
          <p:cNvPr id="52" name="TextBox 51"/>
          <p:cNvSpPr txBox="1"/>
          <p:nvPr/>
        </p:nvSpPr>
        <p:spPr>
          <a:xfrm>
            <a:off x="8170190" y="4812301"/>
            <a:ext cx="2897973" cy="338554"/>
          </a:xfrm>
          <a:prstGeom prst="rect">
            <a:avLst/>
          </a:prstGeom>
          <a:noFill/>
        </p:spPr>
        <p:txBody>
          <a:bodyPr wrap="square" rtlCol="0">
            <a:spAutoFit/>
          </a:bodyPr>
          <a:lstStyle/>
          <a:p>
            <a:r>
              <a:rPr lang="en-US" sz="1600" dirty="0" smtClean="0">
                <a:solidFill>
                  <a:schemeClr val="accent5">
                    <a:lumMod val="75000"/>
                  </a:schemeClr>
                </a:solidFill>
                <a:latin typeface="Times"/>
                <a:cs typeface="Times"/>
              </a:rPr>
              <a:t>Users in community</a:t>
            </a:r>
            <a:r>
              <a:rPr lang="en-US" sz="1600" i="1" dirty="0" smtClean="0">
                <a:solidFill>
                  <a:schemeClr val="accent5">
                    <a:lumMod val="75000"/>
                  </a:schemeClr>
                </a:solidFill>
                <a:latin typeface="Times"/>
                <a:cs typeface="Times"/>
              </a:rPr>
              <a:t> </a:t>
            </a:r>
            <a:r>
              <a:rPr lang="en-US" sz="1600" i="1" dirty="0" err="1" smtClean="0">
                <a:solidFill>
                  <a:schemeClr val="accent5">
                    <a:lumMod val="75000"/>
                  </a:schemeClr>
                </a:solidFill>
                <a:latin typeface="Times"/>
                <a:cs typeface="Times"/>
              </a:rPr>
              <a:t>i</a:t>
            </a:r>
            <a:endParaRPr lang="en-US" sz="1600" i="1" dirty="0">
              <a:solidFill>
                <a:schemeClr val="accent5">
                  <a:lumMod val="75000"/>
                </a:schemeClr>
              </a:solidFill>
              <a:latin typeface="Times"/>
              <a:cs typeface="Times"/>
            </a:endParaRPr>
          </a:p>
        </p:txBody>
      </p:sp>
      <p:cxnSp>
        <p:nvCxnSpPr>
          <p:cNvPr id="54" name="Straight Arrow Connector 53"/>
          <p:cNvCxnSpPr/>
          <p:nvPr/>
        </p:nvCxnSpPr>
        <p:spPr>
          <a:xfrm flipH="1">
            <a:off x="8466970" y="5120079"/>
            <a:ext cx="174577" cy="387315"/>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descr="modularity.tiff"/>
          <p:cNvPicPr>
            <a:picLocks noChangeAspect="1"/>
          </p:cNvPicPr>
          <p:nvPr/>
        </p:nvPicPr>
        <p:blipFill rotWithShape="1">
          <a:blip r:embed="rId5">
            <a:extLst>
              <a:ext uri="{28A0092B-C50C-407E-A947-70E740481C1C}">
                <a14:useLocalDpi xmlns:a14="http://schemas.microsoft.com/office/drawing/2010/main" val="0"/>
              </a:ext>
            </a:extLst>
          </a:blip>
          <a:srcRect t="13359"/>
          <a:stretch/>
        </p:blipFill>
        <p:spPr>
          <a:xfrm>
            <a:off x="2081616" y="2850279"/>
            <a:ext cx="5238227" cy="719646"/>
          </a:xfrm>
          <a:prstGeom prst="rect">
            <a:avLst/>
          </a:prstGeom>
        </p:spPr>
      </p:pic>
      <p:pic>
        <p:nvPicPr>
          <p:cNvPr id="27" name="Picture 26" descr="strength.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8400" y="2985899"/>
            <a:ext cx="1667083" cy="379559"/>
          </a:xfrm>
          <a:prstGeom prst="rect">
            <a:avLst/>
          </a:prstGeom>
          <a:ln>
            <a:solidFill>
              <a:srgbClr val="DE8F19"/>
            </a:solidFill>
          </a:ln>
        </p:spPr>
      </p:pic>
    </p:spTree>
    <p:extLst>
      <p:ext uri="{BB962C8B-B14F-4D97-AF65-F5344CB8AC3E}">
        <p14:creationId xmlns:p14="http://schemas.microsoft.com/office/powerpoint/2010/main" val="2421780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6"/>
                                        </p:tgtEl>
                                      </p:cBhvr>
                                    </p:animEffect>
                                    <p:set>
                                      <p:cBhvr>
                                        <p:cTn id="26"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thImage.tiff"/>
          <p:cNvPicPr>
            <a:picLocks noChangeAspect="1"/>
          </p:cNvPicPr>
          <p:nvPr/>
        </p:nvPicPr>
        <p:blipFill rotWithShape="1">
          <a:blip r:embed="rId3">
            <a:extLst>
              <a:ext uri="{28A0092B-C50C-407E-A947-70E740481C1C}">
                <a14:useLocalDpi xmlns:a14="http://schemas.microsoft.com/office/drawing/2010/main" val="0"/>
              </a:ext>
            </a:extLst>
          </a:blip>
          <a:srcRect b="2348"/>
          <a:stretch/>
        </p:blipFill>
        <p:spPr>
          <a:xfrm>
            <a:off x="8117815" y="1496202"/>
            <a:ext cx="3673671" cy="4632306"/>
          </a:xfrm>
          <a:prstGeom prst="rect">
            <a:avLst/>
          </a:prstGeom>
        </p:spPr>
      </p:pic>
      <p:sp>
        <p:nvSpPr>
          <p:cNvPr id="2" name="Title 1"/>
          <p:cNvSpPr>
            <a:spLocks noGrp="1"/>
          </p:cNvSpPr>
          <p:nvPr>
            <p:ph type="title"/>
          </p:nvPr>
        </p:nvSpPr>
        <p:spPr/>
        <p:txBody>
          <a:bodyPr/>
          <a:lstStyle/>
          <a:p>
            <a:r>
              <a:rPr lang="en-US" dirty="0" smtClean="0"/>
              <a:t>Define an Evolution Path</a:t>
            </a:r>
            <a:endParaRPr lang="en-US" dirty="0"/>
          </a:p>
        </p:txBody>
      </p:sp>
      <p:sp>
        <p:nvSpPr>
          <p:cNvPr id="3" name="Content Placeholder 2"/>
          <p:cNvSpPr>
            <a:spLocks noGrp="1"/>
          </p:cNvSpPr>
          <p:nvPr>
            <p:ph idx="1"/>
          </p:nvPr>
        </p:nvSpPr>
        <p:spPr>
          <a:xfrm>
            <a:off x="1526739" y="1600200"/>
            <a:ext cx="7760741" cy="4800600"/>
          </a:xfrm>
        </p:spPr>
        <p:txBody>
          <a:bodyPr>
            <a:normAutofit/>
          </a:bodyPr>
          <a:lstStyle/>
          <a:p>
            <a:r>
              <a:rPr lang="en-US" sz="2000" dirty="0" smtClean="0"/>
              <a:t>Define a path as consecutive mapping of communities with no merges or </a:t>
            </a:r>
            <a:r>
              <a:rPr lang="en-US" sz="2000" dirty="0"/>
              <a:t>splits lasting a minimum duration </a:t>
            </a:r>
            <a:r>
              <a:rPr lang="en-US" sz="2000" dirty="0" smtClean="0"/>
              <a:t>(at least 3 months long)</a:t>
            </a:r>
          </a:p>
          <a:p>
            <a:r>
              <a:rPr lang="en-US" sz="2000" dirty="0" smtClean="0"/>
              <a:t>Size of each oval represents size of community</a:t>
            </a:r>
          </a:p>
          <a:p>
            <a:endParaRPr lang="en-US" sz="2000" dirty="0"/>
          </a:p>
        </p:txBody>
      </p:sp>
      <p:grpSp>
        <p:nvGrpSpPr>
          <p:cNvPr id="23" name="Group 22"/>
          <p:cNvGrpSpPr/>
          <p:nvPr/>
        </p:nvGrpSpPr>
        <p:grpSpPr>
          <a:xfrm>
            <a:off x="3784760" y="4021893"/>
            <a:ext cx="3329360" cy="1623421"/>
            <a:chOff x="2629168" y="3440309"/>
            <a:chExt cx="2497020" cy="1623421"/>
          </a:xfrm>
        </p:grpSpPr>
        <p:cxnSp>
          <p:nvCxnSpPr>
            <p:cNvPr id="24" name="Straight Arrow Connector 23"/>
            <p:cNvCxnSpPr>
              <a:stCxn id="30" idx="4"/>
              <a:endCxn id="35" idx="0"/>
            </p:cNvCxnSpPr>
            <p:nvPr/>
          </p:nvCxnSpPr>
          <p:spPr>
            <a:xfrm>
              <a:off x="2629168" y="3440309"/>
              <a:ext cx="288075" cy="5978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31" idx="4"/>
              <a:endCxn id="35" idx="0"/>
            </p:cNvCxnSpPr>
            <p:nvPr/>
          </p:nvCxnSpPr>
          <p:spPr>
            <a:xfrm flipH="1">
              <a:off x="2917243" y="3440309"/>
              <a:ext cx="895362" cy="5978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2" idx="4"/>
              <a:endCxn id="36" idx="0"/>
            </p:cNvCxnSpPr>
            <p:nvPr/>
          </p:nvCxnSpPr>
          <p:spPr>
            <a:xfrm flipH="1">
              <a:off x="4781343" y="3440309"/>
              <a:ext cx="344845" cy="5978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35" idx="5"/>
              <a:endCxn id="40" idx="0"/>
            </p:cNvCxnSpPr>
            <p:nvPr/>
          </p:nvCxnSpPr>
          <p:spPr>
            <a:xfrm>
              <a:off x="3410830" y="4408321"/>
              <a:ext cx="1381691" cy="6554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6" idx="3"/>
              <a:endCxn id="39" idx="0"/>
            </p:cNvCxnSpPr>
            <p:nvPr/>
          </p:nvCxnSpPr>
          <p:spPr>
            <a:xfrm flipH="1">
              <a:off x="2928421" y="4408321"/>
              <a:ext cx="1392495" cy="6554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370405" y="3588208"/>
            <a:ext cx="6504859" cy="433684"/>
            <a:chOff x="-999629" y="3695587"/>
            <a:chExt cx="4878644" cy="433684"/>
          </a:xfrm>
        </p:grpSpPr>
        <p:sp>
          <p:nvSpPr>
            <p:cNvPr id="30" name="Oval 29"/>
            <p:cNvSpPr/>
            <p:nvPr/>
          </p:nvSpPr>
          <p:spPr>
            <a:xfrm>
              <a:off x="352331" y="3695587"/>
              <a:ext cx="917611"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31" name="Oval 30"/>
            <p:cNvSpPr/>
            <p:nvPr/>
          </p:nvSpPr>
          <p:spPr>
            <a:xfrm>
              <a:off x="1676977" y="3695587"/>
              <a:ext cx="635193"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32" name="Oval 31"/>
            <p:cNvSpPr/>
            <p:nvPr/>
          </p:nvSpPr>
          <p:spPr>
            <a:xfrm>
              <a:off x="2737298" y="3695587"/>
              <a:ext cx="1141717" cy="433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r>
                <a:rPr lang="en-US" baseline="-25000" dirty="0" smtClean="0"/>
                <a:t>3</a:t>
              </a:r>
              <a:endParaRPr lang="en-US" dirty="0"/>
            </a:p>
          </p:txBody>
        </p:sp>
        <p:sp>
          <p:nvSpPr>
            <p:cNvPr id="33" name="TextBox 32"/>
            <p:cNvSpPr txBox="1"/>
            <p:nvPr/>
          </p:nvSpPr>
          <p:spPr>
            <a:xfrm>
              <a:off x="-999629" y="3759939"/>
              <a:ext cx="1335069" cy="369332"/>
            </a:xfrm>
            <a:prstGeom prst="rect">
              <a:avLst/>
            </a:prstGeom>
            <a:noFill/>
          </p:spPr>
          <p:txBody>
            <a:bodyPr wrap="square" rtlCol="0">
              <a:spAutoFit/>
            </a:bodyPr>
            <a:lstStyle/>
            <a:p>
              <a:r>
                <a:rPr lang="en-US" dirty="0" smtClean="0"/>
                <a:t>Time = t</a:t>
              </a:r>
              <a:r>
                <a:rPr lang="en-US" baseline="-25000" dirty="0" smtClean="0"/>
                <a:t>1</a:t>
              </a:r>
              <a:endParaRPr lang="en-US" dirty="0"/>
            </a:p>
          </p:txBody>
        </p:sp>
      </p:grpSp>
      <p:grpSp>
        <p:nvGrpSpPr>
          <p:cNvPr id="34" name="Group 33"/>
          <p:cNvGrpSpPr/>
          <p:nvPr/>
        </p:nvGrpSpPr>
        <p:grpSpPr>
          <a:xfrm>
            <a:off x="1370406" y="4619732"/>
            <a:ext cx="6152109" cy="433684"/>
            <a:chOff x="-999629" y="4727111"/>
            <a:chExt cx="4614082" cy="433684"/>
          </a:xfrm>
        </p:grpSpPr>
        <p:sp>
          <p:nvSpPr>
            <p:cNvPr id="35" name="Oval 34"/>
            <p:cNvSpPr/>
            <p:nvPr/>
          </p:nvSpPr>
          <p:spPr>
            <a:xfrm>
              <a:off x="401174" y="4727111"/>
              <a:ext cx="1396075"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36" name="Oval 35"/>
            <p:cNvSpPr/>
            <p:nvPr/>
          </p:nvSpPr>
          <p:spPr>
            <a:xfrm>
              <a:off x="2312170" y="4727111"/>
              <a:ext cx="1302283" cy="4336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37" name="TextBox 36"/>
            <p:cNvSpPr txBox="1"/>
            <p:nvPr/>
          </p:nvSpPr>
          <p:spPr>
            <a:xfrm>
              <a:off x="-999629" y="4764487"/>
              <a:ext cx="1335069" cy="369332"/>
            </a:xfrm>
            <a:prstGeom prst="rect">
              <a:avLst/>
            </a:prstGeom>
            <a:noFill/>
          </p:spPr>
          <p:txBody>
            <a:bodyPr wrap="square" rtlCol="0">
              <a:spAutoFit/>
            </a:bodyPr>
            <a:lstStyle/>
            <a:p>
              <a:r>
                <a:rPr lang="en-US" dirty="0" smtClean="0"/>
                <a:t>Time = t</a:t>
              </a:r>
              <a:r>
                <a:rPr lang="en-US" baseline="-25000" dirty="0" smtClean="0"/>
                <a:t>2</a:t>
              </a:r>
              <a:endParaRPr lang="en-US" dirty="0"/>
            </a:p>
          </p:txBody>
        </p:sp>
      </p:grpSp>
      <p:grpSp>
        <p:nvGrpSpPr>
          <p:cNvPr id="38" name="Group 37"/>
          <p:cNvGrpSpPr/>
          <p:nvPr/>
        </p:nvGrpSpPr>
        <p:grpSpPr>
          <a:xfrm>
            <a:off x="1386379" y="5645313"/>
            <a:ext cx="6151040" cy="433684"/>
            <a:chOff x="-998827" y="4727111"/>
            <a:chExt cx="4613280" cy="433684"/>
          </a:xfrm>
        </p:grpSpPr>
        <p:sp>
          <p:nvSpPr>
            <p:cNvPr id="39" name="Oval 38"/>
            <p:cNvSpPr/>
            <p:nvPr/>
          </p:nvSpPr>
          <p:spPr>
            <a:xfrm>
              <a:off x="401174" y="4727111"/>
              <a:ext cx="1396075" cy="4336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r>
                <a:rPr lang="en-US" baseline="-25000" dirty="0" smtClean="0"/>
                <a:t>1</a:t>
              </a:r>
              <a:endParaRPr lang="en-US" dirty="0"/>
            </a:p>
          </p:txBody>
        </p:sp>
        <p:sp>
          <p:nvSpPr>
            <p:cNvPr id="40" name="Oval 39"/>
            <p:cNvSpPr/>
            <p:nvPr/>
          </p:nvSpPr>
          <p:spPr>
            <a:xfrm>
              <a:off x="2312170" y="4727111"/>
              <a:ext cx="1302283" cy="4336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a:t>
              </a:r>
              <a:r>
                <a:rPr lang="en-US" baseline="-25000" dirty="0" smtClean="0"/>
                <a:t>2</a:t>
              </a:r>
              <a:endParaRPr lang="en-US" dirty="0"/>
            </a:p>
          </p:txBody>
        </p:sp>
        <p:sp>
          <p:nvSpPr>
            <p:cNvPr id="41" name="TextBox 40"/>
            <p:cNvSpPr txBox="1"/>
            <p:nvPr/>
          </p:nvSpPr>
          <p:spPr>
            <a:xfrm>
              <a:off x="-998827" y="4791463"/>
              <a:ext cx="1335069" cy="369332"/>
            </a:xfrm>
            <a:prstGeom prst="rect">
              <a:avLst/>
            </a:prstGeom>
            <a:noFill/>
          </p:spPr>
          <p:txBody>
            <a:bodyPr wrap="square" rtlCol="0">
              <a:spAutoFit/>
            </a:bodyPr>
            <a:lstStyle/>
            <a:p>
              <a:r>
                <a:rPr lang="en-US" dirty="0" smtClean="0"/>
                <a:t>Time = t</a:t>
              </a:r>
              <a:r>
                <a:rPr lang="en-US" baseline="-25000" dirty="0"/>
                <a:t>3</a:t>
              </a:r>
              <a:endParaRPr lang="en-US" dirty="0"/>
            </a:p>
          </p:txBody>
        </p:sp>
      </p:grpSp>
      <p:grpSp>
        <p:nvGrpSpPr>
          <p:cNvPr id="42" name="Group 41"/>
          <p:cNvGrpSpPr/>
          <p:nvPr/>
        </p:nvGrpSpPr>
        <p:grpSpPr>
          <a:xfrm>
            <a:off x="3940626" y="3751006"/>
            <a:ext cx="3412284" cy="2018734"/>
            <a:chOff x="928036" y="3386265"/>
            <a:chExt cx="2559213" cy="2018734"/>
          </a:xfrm>
        </p:grpSpPr>
        <p:cxnSp>
          <p:nvCxnSpPr>
            <p:cNvPr id="43" name="Straight Arrow Connector 42"/>
            <p:cNvCxnSpPr/>
            <p:nvPr/>
          </p:nvCxnSpPr>
          <p:spPr>
            <a:xfrm flipH="1">
              <a:off x="2802422" y="3386265"/>
              <a:ext cx="684827" cy="1090768"/>
            </a:xfrm>
            <a:prstGeom prst="straightConnector1">
              <a:avLst/>
            </a:prstGeom>
            <a:ln w="76200" cmpd="sng">
              <a:solidFill>
                <a:srgbClr val="3366FF"/>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928036" y="4477033"/>
              <a:ext cx="1874386" cy="927966"/>
            </a:xfrm>
            <a:prstGeom prst="straightConnector1">
              <a:avLst/>
            </a:prstGeom>
            <a:ln w="76200" cmpd="sng">
              <a:solidFill>
                <a:srgbClr val="3366FF"/>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grpSp>
      <p:sp>
        <p:nvSpPr>
          <p:cNvPr id="45"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16</a:t>
            </a:fld>
            <a:endParaRPr lang="en-US" dirty="0"/>
          </a:p>
        </p:txBody>
      </p:sp>
      <p:sp>
        <p:nvSpPr>
          <p:cNvPr id="8" name="TextBox 7"/>
          <p:cNvSpPr txBox="1"/>
          <p:nvPr/>
        </p:nvSpPr>
        <p:spPr>
          <a:xfrm>
            <a:off x="10096415" y="1666556"/>
            <a:ext cx="1677511" cy="369332"/>
          </a:xfrm>
          <a:prstGeom prst="rect">
            <a:avLst/>
          </a:prstGeom>
          <a:noFill/>
        </p:spPr>
        <p:txBody>
          <a:bodyPr wrap="square" rtlCol="0">
            <a:spAutoFit/>
          </a:bodyPr>
          <a:lstStyle/>
          <a:p>
            <a:r>
              <a:rPr lang="en-US" dirty="0" smtClean="0">
                <a:solidFill>
                  <a:srgbClr val="0000FF"/>
                </a:solidFill>
              </a:rPr>
              <a:t>1 month</a:t>
            </a:r>
            <a:endParaRPr lang="en-US" dirty="0">
              <a:solidFill>
                <a:srgbClr val="0000FF"/>
              </a:solidFill>
            </a:endParaRPr>
          </a:p>
        </p:txBody>
      </p:sp>
      <p:sp>
        <p:nvSpPr>
          <p:cNvPr id="9" name="Right Brace 8"/>
          <p:cNvSpPr/>
          <p:nvPr/>
        </p:nvSpPr>
        <p:spPr>
          <a:xfrm>
            <a:off x="9908284" y="1729277"/>
            <a:ext cx="188131" cy="246393"/>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8367744" y="5880928"/>
            <a:ext cx="410989" cy="51987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288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1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cxnSp>
        <p:nvCxnSpPr>
          <p:cNvPr id="6" name="Straight Arrow Connector 5"/>
          <p:cNvCxnSpPr/>
          <p:nvPr/>
        </p:nvCxnSpPr>
        <p:spPr>
          <a:xfrm>
            <a:off x="9107526" y="1220570"/>
            <a:ext cx="65757" cy="5180230"/>
          </a:xfrm>
          <a:prstGeom prst="straightConnector1">
            <a:avLst/>
          </a:prstGeom>
          <a:ln w="127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9263700" y="5659006"/>
            <a:ext cx="937056" cy="369332"/>
          </a:xfrm>
          <a:prstGeom prst="rect">
            <a:avLst/>
          </a:prstGeom>
          <a:noFill/>
        </p:spPr>
        <p:txBody>
          <a:bodyPr wrap="square" rtlCol="0">
            <a:spAutoFit/>
          </a:bodyPr>
          <a:lstStyle/>
          <a:p>
            <a:r>
              <a:rPr lang="en-US" dirty="0" smtClean="0"/>
              <a:t>Time</a:t>
            </a:r>
            <a:endParaRPr lang="en-US" dirty="0"/>
          </a:p>
        </p:txBody>
      </p:sp>
      <p:sp>
        <p:nvSpPr>
          <p:cNvPr id="9"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17</a:t>
            </a:fld>
            <a:endParaRPr lang="en-US" dirty="0"/>
          </a:p>
        </p:txBody>
      </p:sp>
      <p:grpSp>
        <p:nvGrpSpPr>
          <p:cNvPr id="17" name="Group 16"/>
          <p:cNvGrpSpPr/>
          <p:nvPr/>
        </p:nvGrpSpPr>
        <p:grpSpPr>
          <a:xfrm>
            <a:off x="3688537" y="1"/>
            <a:ext cx="4517673" cy="6817895"/>
            <a:chOff x="2766402" y="0"/>
            <a:chExt cx="3388255" cy="6817895"/>
          </a:xfrm>
        </p:grpSpPr>
        <p:pic>
          <p:nvPicPr>
            <p:cNvPr id="10" name="Picture 9" descr="BalatarinFigureForDefense_copy0.pdf"/>
            <p:cNvPicPr>
              <a:picLocks noChangeAspect="1"/>
            </p:cNvPicPr>
            <p:nvPr/>
          </p:nvPicPr>
          <p:blipFill rotWithShape="1">
            <a:blip r:embed="rId3">
              <a:extLst>
                <a:ext uri="{28A0092B-C50C-407E-A947-70E740481C1C}">
                  <a14:useLocalDpi xmlns:a14="http://schemas.microsoft.com/office/drawing/2010/main" val="0"/>
                </a:ext>
              </a:extLst>
            </a:blip>
            <a:srcRect t="1843"/>
            <a:stretch/>
          </p:blipFill>
          <p:spPr>
            <a:xfrm>
              <a:off x="2766402" y="0"/>
              <a:ext cx="3388255" cy="6817895"/>
            </a:xfrm>
            <a:prstGeom prst="rect">
              <a:avLst/>
            </a:prstGeom>
          </p:spPr>
        </p:pic>
        <p:sp>
          <p:nvSpPr>
            <p:cNvPr id="16" name="TextBox 15"/>
            <p:cNvSpPr txBox="1"/>
            <p:nvPr/>
          </p:nvSpPr>
          <p:spPr>
            <a:xfrm>
              <a:off x="3193394" y="3921227"/>
              <a:ext cx="1048016" cy="307777"/>
            </a:xfrm>
            <a:prstGeom prst="rect">
              <a:avLst/>
            </a:prstGeom>
            <a:solidFill>
              <a:schemeClr val="bg1"/>
            </a:solidFill>
          </p:spPr>
          <p:txBody>
            <a:bodyPr wrap="square" rtlCol="0">
              <a:spAutoFit/>
            </a:bodyPr>
            <a:lstStyle/>
            <a:p>
              <a:r>
                <a:rPr lang="en-US" sz="1400" dirty="0" smtClean="0"/>
                <a:t>June 2009</a:t>
              </a:r>
              <a:endParaRPr lang="en-US" sz="1400" dirty="0"/>
            </a:p>
          </p:txBody>
        </p:sp>
      </p:grpSp>
      <p:grpSp>
        <p:nvGrpSpPr>
          <p:cNvPr id="12" name="Group 11"/>
          <p:cNvGrpSpPr/>
          <p:nvPr/>
        </p:nvGrpSpPr>
        <p:grpSpPr>
          <a:xfrm>
            <a:off x="434261" y="2975294"/>
            <a:ext cx="3716459" cy="2745603"/>
            <a:chOff x="339064" y="3023300"/>
            <a:chExt cx="2787344" cy="2745603"/>
          </a:xfrm>
        </p:grpSpPr>
        <p:pic>
          <p:nvPicPr>
            <p:cNvPr id="13" name="Picture 12" descr="iran2.jpeg"/>
            <p:cNvPicPr>
              <a:picLocks noChangeAspect="1"/>
            </p:cNvPicPr>
            <p:nvPr/>
          </p:nvPicPr>
          <p:blipFill rotWithShape="1">
            <a:blip r:embed="rId4">
              <a:extLst>
                <a:ext uri="{28A0092B-C50C-407E-A947-70E740481C1C}">
                  <a14:useLocalDpi xmlns:a14="http://schemas.microsoft.com/office/drawing/2010/main" val="0"/>
                </a:ext>
              </a:extLst>
            </a:blip>
            <a:srcRect l="23240" t="25691" b="12715"/>
            <a:stretch/>
          </p:blipFill>
          <p:spPr>
            <a:xfrm>
              <a:off x="339064" y="4237143"/>
              <a:ext cx="2787344" cy="1531760"/>
            </a:xfrm>
            <a:prstGeom prst="rect">
              <a:avLst/>
            </a:prstGeom>
            <a:ln>
              <a:noFill/>
            </a:ln>
            <a:effectLst>
              <a:outerShdw blurRad="50800" dist="38100" dir="8100000" algn="tr" rotWithShape="0">
                <a:prstClr val="black">
                  <a:alpha val="40000"/>
                </a:prstClr>
              </a:outerShdw>
            </a:effectLst>
          </p:spPr>
        </p:pic>
        <p:pic>
          <p:nvPicPr>
            <p:cNvPr id="14" name="Picture 13" descr="iran.jpeg"/>
            <p:cNvPicPr>
              <a:picLocks noChangeAspect="1"/>
            </p:cNvPicPr>
            <p:nvPr/>
          </p:nvPicPr>
          <p:blipFill rotWithShape="1">
            <a:blip r:embed="rId5">
              <a:extLst>
                <a:ext uri="{28A0092B-C50C-407E-A947-70E740481C1C}">
                  <a14:useLocalDpi xmlns:a14="http://schemas.microsoft.com/office/drawing/2010/main" val="0"/>
                </a:ext>
              </a:extLst>
            </a:blip>
            <a:srcRect l="11431" r="46042"/>
            <a:stretch/>
          </p:blipFill>
          <p:spPr>
            <a:xfrm>
              <a:off x="1335040" y="3023300"/>
              <a:ext cx="1032120" cy="1593464"/>
            </a:xfrm>
            <a:prstGeom prst="rect">
              <a:avLst/>
            </a:prstGeom>
            <a:ln>
              <a:noFill/>
            </a:ln>
            <a:effectLst>
              <a:outerShdw blurRad="50800" dist="38100" dir="8100000" algn="tr" rotWithShape="0">
                <a:prstClr val="black">
                  <a:alpha val="40000"/>
                </a:prstClr>
              </a:outerShdw>
            </a:effectLst>
          </p:spPr>
        </p:pic>
      </p:grpSp>
      <p:pic>
        <p:nvPicPr>
          <p:cNvPr id="3" name="Picture 2" descr="inlay.tiff"/>
          <p:cNvPicPr>
            <a:picLocks noChangeAspect="1"/>
          </p:cNvPicPr>
          <p:nvPr/>
        </p:nvPicPr>
        <p:blipFill rotWithShape="1">
          <a:blip r:embed="rId6">
            <a:extLst>
              <a:ext uri="{28A0092B-C50C-407E-A947-70E740481C1C}">
                <a14:useLocalDpi xmlns:a14="http://schemas.microsoft.com/office/drawing/2010/main" val="0"/>
              </a:ext>
            </a:extLst>
          </a:blip>
          <a:srcRect l="-247" t="26853" r="33537" b="22793"/>
          <a:stretch/>
        </p:blipFill>
        <p:spPr>
          <a:xfrm>
            <a:off x="7512888" y="2416483"/>
            <a:ext cx="4461048" cy="2152275"/>
          </a:xfrm>
          <a:prstGeom prst="rect">
            <a:avLst/>
          </a:prstGeom>
          <a:ln>
            <a:solidFill>
              <a:srgbClr val="A9A57C"/>
            </a:solidFill>
          </a:ln>
          <a:effectLst>
            <a:outerShdw blurRad="50800" dist="38100" dir="5400000" algn="t" rotWithShape="0">
              <a:prstClr val="black">
                <a:alpha val="40000"/>
              </a:prstClr>
            </a:outerShdw>
          </a:effectLst>
        </p:spPr>
      </p:pic>
      <p:sp>
        <p:nvSpPr>
          <p:cNvPr id="24" name="Rectangle 23"/>
          <p:cNvSpPr/>
          <p:nvPr/>
        </p:nvSpPr>
        <p:spPr>
          <a:xfrm>
            <a:off x="5178465" y="3921228"/>
            <a:ext cx="1578201" cy="739131"/>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17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900" fill="hold"/>
                                        <p:tgtEl>
                                          <p:spTgt spid="3"/>
                                        </p:tgtEl>
                                        <p:attrNameLst>
                                          <p:attrName>ppt_w</p:attrName>
                                        </p:attrNameLst>
                                      </p:cBhvr>
                                      <p:tavLst>
                                        <p:tav tm="0">
                                          <p:val>
                                            <p:fltVal val="0"/>
                                          </p:val>
                                        </p:tav>
                                        <p:tav tm="100000">
                                          <p:val>
                                            <p:strVal val="#ppt_w"/>
                                          </p:val>
                                        </p:tav>
                                      </p:tavLst>
                                    </p:anim>
                                    <p:anim calcmode="lin" valueType="num">
                                      <p:cBhvr>
                                        <p:cTn id="18" dur="19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6741" y="1600199"/>
            <a:ext cx="10160000" cy="5069783"/>
          </a:xfrm>
        </p:spPr>
        <p:txBody>
          <a:bodyPr>
            <a:noAutofit/>
          </a:bodyPr>
          <a:lstStyle/>
          <a:p>
            <a:r>
              <a:rPr lang="en-US" dirty="0" smtClean="0"/>
              <a:t>In each time window, find articles </a:t>
            </a:r>
            <a:r>
              <a:rPr lang="en-US" dirty="0"/>
              <a:t>that </a:t>
            </a:r>
            <a:r>
              <a:rPr lang="en-US" dirty="0" smtClean="0"/>
              <a:t>are highly preferred by each community</a:t>
            </a:r>
          </a:p>
          <a:p>
            <a:r>
              <a:rPr lang="en-US" dirty="0" smtClean="0"/>
              <a:t>Assuming each community votes for articles at random with probability:</a:t>
            </a:r>
            <a:endParaRPr lang="en-US" i="1" dirty="0"/>
          </a:p>
          <a:p>
            <a:endParaRPr lang="en-US" i="1" dirty="0"/>
          </a:p>
          <a:p>
            <a:pPr marL="114300" indent="0">
              <a:buNone/>
            </a:pPr>
            <a:endParaRPr lang="en-US" dirty="0"/>
          </a:p>
          <a:p>
            <a:r>
              <a:rPr lang="en-US" dirty="0" smtClean="0"/>
              <a:t>Then probability </a:t>
            </a:r>
            <a:r>
              <a:rPr lang="en-US" dirty="0"/>
              <a:t>that </a:t>
            </a:r>
            <a:r>
              <a:rPr lang="en-US" i="1" dirty="0" err="1"/>
              <a:t>o</a:t>
            </a:r>
            <a:r>
              <a:rPr lang="en-US" i="1" baseline="-25000" dirty="0" err="1" smtClean="0"/>
              <a:t>ij</a:t>
            </a:r>
            <a:r>
              <a:rPr lang="en-US" dirty="0" smtClean="0"/>
              <a:t> </a:t>
            </a:r>
            <a:r>
              <a:rPr lang="en-US" dirty="0"/>
              <a:t>of an </a:t>
            </a:r>
            <a:r>
              <a:rPr lang="en-US" dirty="0" smtClean="0"/>
              <a:t>article’s </a:t>
            </a:r>
            <a:r>
              <a:rPr lang="en-US" dirty="0" err="1" smtClean="0"/>
              <a:t>N</a:t>
            </a:r>
            <a:r>
              <a:rPr lang="en-US" i="1" baseline="-25000" dirty="0" err="1" smtClean="0"/>
              <a:t>j</a:t>
            </a:r>
            <a:r>
              <a:rPr lang="en-US" dirty="0" smtClean="0"/>
              <a:t> </a:t>
            </a:r>
            <a:r>
              <a:rPr lang="en-US" dirty="0"/>
              <a:t>votes come from community </a:t>
            </a:r>
            <a:r>
              <a:rPr lang="en-US" i="1" dirty="0" err="1" smtClean="0"/>
              <a:t>i</a:t>
            </a:r>
            <a:r>
              <a:rPr lang="en-US" dirty="0"/>
              <a:t>:</a:t>
            </a:r>
            <a:endParaRPr lang="en-US" i="1" dirty="0"/>
          </a:p>
          <a:p>
            <a:pPr marL="114300" indent="0">
              <a:buNone/>
            </a:pPr>
            <a:endParaRPr lang="en-US" i="1" dirty="0" smtClean="0"/>
          </a:p>
          <a:p>
            <a:endParaRPr lang="en-US" i="1" dirty="0"/>
          </a:p>
          <a:p>
            <a:pPr marL="114300" indent="0">
              <a:buNone/>
            </a:pPr>
            <a:endParaRPr lang="en-US" i="1" dirty="0"/>
          </a:p>
          <a:p>
            <a:r>
              <a:rPr lang="en-US" dirty="0" smtClean="0"/>
              <a:t>For </a:t>
            </a:r>
            <a:r>
              <a:rPr lang="en-US" i="1" dirty="0" err="1"/>
              <a:t>o</a:t>
            </a:r>
            <a:r>
              <a:rPr lang="en-US" i="1" baseline="-25000" dirty="0" err="1" smtClean="0"/>
              <a:t>ij</a:t>
            </a:r>
            <a:r>
              <a:rPr lang="en-US" i="1" dirty="0" smtClean="0"/>
              <a:t> </a:t>
            </a:r>
            <a:r>
              <a:rPr lang="en-US" i="1" dirty="0"/>
              <a:t>&gt; </a:t>
            </a:r>
            <a:r>
              <a:rPr lang="en-US" i="1" dirty="0" err="1"/>
              <a:t>p</a:t>
            </a:r>
            <a:r>
              <a:rPr lang="en-US" i="1" baseline="-25000" dirty="0" err="1"/>
              <a:t>i</a:t>
            </a:r>
            <a:r>
              <a:rPr lang="en-US" i="1" dirty="0" err="1"/>
              <a:t>.N</a:t>
            </a:r>
            <a:r>
              <a:rPr lang="en-US" i="1" baseline="-25000" dirty="0" err="1"/>
              <a:t>j</a:t>
            </a:r>
            <a:r>
              <a:rPr lang="en-US" i="1" dirty="0"/>
              <a:t> </a:t>
            </a:r>
            <a:r>
              <a:rPr lang="en-US" dirty="0"/>
              <a:t>, the lower this </a:t>
            </a:r>
            <a:r>
              <a:rPr lang="en-US" dirty="0" smtClean="0"/>
              <a:t>probability, </a:t>
            </a:r>
            <a:r>
              <a:rPr lang="en-US" dirty="0"/>
              <a:t>the higher the preference of community</a:t>
            </a:r>
            <a:r>
              <a:rPr lang="en-US" i="1" dirty="0"/>
              <a:t> </a:t>
            </a:r>
            <a:r>
              <a:rPr lang="en-US" i="1" dirty="0" err="1"/>
              <a:t>i</a:t>
            </a:r>
            <a:r>
              <a:rPr lang="en-US" i="1" dirty="0"/>
              <a:t> </a:t>
            </a:r>
            <a:r>
              <a:rPr lang="en-US" dirty="0"/>
              <a:t>for article </a:t>
            </a:r>
            <a:r>
              <a:rPr lang="en-US" i="1" dirty="0"/>
              <a:t>j </a:t>
            </a:r>
            <a:r>
              <a:rPr lang="en-US" i="1" dirty="0" smtClean="0"/>
              <a:t> </a:t>
            </a:r>
          </a:p>
        </p:txBody>
      </p:sp>
      <p:sp>
        <p:nvSpPr>
          <p:cNvPr id="2" name="Title 1"/>
          <p:cNvSpPr>
            <a:spLocks noGrp="1"/>
          </p:cNvSpPr>
          <p:nvPr>
            <p:ph type="title"/>
          </p:nvPr>
        </p:nvSpPr>
        <p:spPr/>
        <p:txBody>
          <a:bodyPr>
            <a:normAutofit/>
          </a:bodyPr>
          <a:lstStyle/>
          <a:p>
            <a:r>
              <a:rPr lang="en-US" dirty="0" smtClean="0"/>
              <a:t>Representative Content</a:t>
            </a:r>
            <a:endParaRPr lang="en-US" dirty="0"/>
          </a:p>
        </p:txBody>
      </p:sp>
      <p:sp>
        <p:nvSpPr>
          <p:cNvPr id="11" name="Slide Number Placeholder 6"/>
          <p:cNvSpPr>
            <a:spLocks noGrp="1"/>
          </p:cNvSpPr>
          <p:nvPr>
            <p:ph type="sldNum" sz="quarter" idx="4294967295"/>
          </p:nvPr>
        </p:nvSpPr>
        <p:spPr>
          <a:xfrm>
            <a:off x="93853" y="5625839"/>
            <a:ext cx="731520" cy="396240"/>
          </a:xfrm>
          <a:prstGeom prst="bracketPair">
            <a:avLst>
              <a:gd name="adj" fmla="val 17949"/>
            </a:avLst>
          </a:prstGeom>
        </p:spPr>
        <p:txBody>
          <a:bodyPr/>
          <a:lstStyle/>
          <a:p>
            <a:fld id="{8039360C-A1B2-5A48-81B1-E917F97A92D9}" type="slidenum">
              <a:rPr lang="en-US"/>
              <a:pPr/>
              <a:t>18</a:t>
            </a:fld>
            <a:endParaRPr lang="en-US" dirty="0"/>
          </a:p>
        </p:txBody>
      </p:sp>
      <p:grpSp>
        <p:nvGrpSpPr>
          <p:cNvPr id="7" name="Group 6"/>
          <p:cNvGrpSpPr/>
          <p:nvPr/>
        </p:nvGrpSpPr>
        <p:grpSpPr>
          <a:xfrm>
            <a:off x="1924136" y="4690431"/>
            <a:ext cx="8667392" cy="1152524"/>
            <a:chOff x="1902976" y="3984261"/>
            <a:chExt cx="6500544" cy="1152524"/>
          </a:xfrm>
        </p:grpSpPr>
        <p:pic>
          <p:nvPicPr>
            <p:cNvPr id="24" name="Picture 23" descr="binomial.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976" y="3984261"/>
              <a:ext cx="3593787" cy="737108"/>
            </a:xfrm>
            <a:prstGeom prst="rect">
              <a:avLst/>
            </a:prstGeom>
          </p:spPr>
        </p:pic>
        <p:sp>
          <p:nvSpPr>
            <p:cNvPr id="13" name="Text Box 12"/>
            <p:cNvSpPr txBox="1">
              <a:spLocks noChangeArrowheads="1"/>
            </p:cNvSpPr>
            <p:nvPr/>
          </p:nvSpPr>
          <p:spPr bwMode="auto">
            <a:xfrm>
              <a:off x="5670536" y="4459759"/>
              <a:ext cx="273298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Observed number of  votes from community </a:t>
              </a:r>
              <a:r>
                <a:rPr lang="en-US" sz="1400" i="1" dirty="0" err="1" smtClean="0">
                  <a:solidFill>
                    <a:schemeClr val="hlink"/>
                  </a:solidFill>
                  <a:latin typeface="Times" charset="0"/>
                </a:rPr>
                <a:t>i</a:t>
              </a:r>
              <a:r>
                <a:rPr lang="en-US" sz="1400" dirty="0" smtClean="0">
                  <a:solidFill>
                    <a:schemeClr val="hlink"/>
                  </a:solidFill>
                  <a:latin typeface="Times" charset="0"/>
                </a:rPr>
                <a:t> to article </a:t>
              </a:r>
              <a:r>
                <a:rPr lang="en-US" sz="1400" i="1" dirty="0" smtClean="0">
                  <a:solidFill>
                    <a:schemeClr val="hlink"/>
                  </a:solidFill>
                  <a:latin typeface="Times" charset="0"/>
                </a:rPr>
                <a:t>j</a:t>
              </a:r>
              <a:endParaRPr lang="en-US" sz="1400" i="1" dirty="0">
                <a:solidFill>
                  <a:schemeClr val="hlink"/>
                </a:solidFill>
                <a:latin typeface="Times" charset="0"/>
              </a:endParaRPr>
            </a:p>
          </p:txBody>
        </p:sp>
        <p:sp>
          <p:nvSpPr>
            <p:cNvPr id="14" name="Line 13"/>
            <p:cNvSpPr>
              <a:spLocks noChangeShapeType="1"/>
            </p:cNvSpPr>
            <p:nvPr/>
          </p:nvSpPr>
          <p:spPr bwMode="auto">
            <a:xfrm>
              <a:off x="5303460" y="4391136"/>
              <a:ext cx="367075" cy="2224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 name="Text Box 17"/>
            <p:cNvSpPr txBox="1">
              <a:spLocks noChangeArrowheads="1"/>
            </p:cNvSpPr>
            <p:nvPr/>
          </p:nvSpPr>
          <p:spPr bwMode="auto">
            <a:xfrm>
              <a:off x="3376767" y="4613565"/>
              <a:ext cx="1812912"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Total votes received by  article</a:t>
              </a:r>
              <a:r>
                <a:rPr lang="en-US" sz="1400" i="1" dirty="0" smtClean="0">
                  <a:solidFill>
                    <a:schemeClr val="hlink"/>
                  </a:solidFill>
                  <a:latin typeface="Times" charset="0"/>
                </a:rPr>
                <a:t> </a:t>
              </a:r>
              <a:r>
                <a:rPr lang="en-US" sz="1400" i="1" dirty="0">
                  <a:solidFill>
                    <a:schemeClr val="hlink"/>
                  </a:solidFill>
                  <a:latin typeface="Times" charset="0"/>
                </a:rPr>
                <a:t>j</a:t>
              </a:r>
            </a:p>
          </p:txBody>
        </p:sp>
        <p:sp>
          <p:nvSpPr>
            <p:cNvPr id="28" name="Line 20"/>
            <p:cNvSpPr>
              <a:spLocks noChangeShapeType="1"/>
            </p:cNvSpPr>
            <p:nvPr/>
          </p:nvSpPr>
          <p:spPr bwMode="auto">
            <a:xfrm flipH="1">
              <a:off x="4611301" y="4391137"/>
              <a:ext cx="221934" cy="2224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8" name="Group 17"/>
          <p:cNvGrpSpPr/>
          <p:nvPr/>
        </p:nvGrpSpPr>
        <p:grpSpPr>
          <a:xfrm>
            <a:off x="4082250" y="2712901"/>
            <a:ext cx="3724953" cy="1258027"/>
            <a:chOff x="5216529" y="3131625"/>
            <a:chExt cx="2793715" cy="1258027"/>
          </a:xfrm>
        </p:grpSpPr>
        <p:sp>
          <p:nvSpPr>
            <p:cNvPr id="19" name="Text Box 17"/>
            <p:cNvSpPr txBox="1">
              <a:spLocks noChangeArrowheads="1"/>
            </p:cNvSpPr>
            <p:nvPr/>
          </p:nvSpPr>
          <p:spPr bwMode="auto">
            <a:xfrm>
              <a:off x="6428405" y="3131625"/>
              <a:ext cx="1581839"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a:solidFill>
                    <a:schemeClr val="hlink"/>
                  </a:solidFill>
                  <a:latin typeface="Times" charset="0"/>
                </a:rPr>
                <a:t>V</a:t>
              </a:r>
              <a:r>
                <a:rPr lang="en-US" sz="1400" dirty="0" smtClean="0">
                  <a:solidFill>
                    <a:schemeClr val="hlink"/>
                  </a:solidFill>
                  <a:latin typeface="Times" charset="0"/>
                </a:rPr>
                <a:t>otes cast by community</a:t>
              </a:r>
              <a:r>
                <a:rPr lang="en-US" sz="1400" i="1" dirty="0" smtClean="0">
                  <a:solidFill>
                    <a:schemeClr val="hlink"/>
                  </a:solidFill>
                  <a:latin typeface="Times" charset="0"/>
                </a:rPr>
                <a:t> </a:t>
              </a:r>
              <a:r>
                <a:rPr lang="en-US" sz="1400" i="1" dirty="0" err="1" smtClean="0">
                  <a:solidFill>
                    <a:schemeClr val="hlink"/>
                  </a:solidFill>
                  <a:latin typeface="Times" charset="0"/>
                </a:rPr>
                <a:t>i</a:t>
              </a:r>
              <a:endParaRPr lang="en-US" sz="1400" i="1" dirty="0">
                <a:solidFill>
                  <a:schemeClr val="hlink"/>
                </a:solidFill>
                <a:latin typeface="Times" charset="0"/>
              </a:endParaRPr>
            </a:p>
          </p:txBody>
        </p:sp>
        <p:sp>
          <p:nvSpPr>
            <p:cNvPr id="21" name="Line 20"/>
            <p:cNvSpPr>
              <a:spLocks noChangeShapeType="1"/>
            </p:cNvSpPr>
            <p:nvPr/>
          </p:nvSpPr>
          <p:spPr bwMode="auto">
            <a:xfrm flipV="1">
              <a:off x="6066777" y="3434369"/>
              <a:ext cx="361628" cy="1658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5" name="Picture 24" descr="binomial_pi.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529" y="3600189"/>
              <a:ext cx="950642" cy="384070"/>
            </a:xfrm>
            <a:prstGeom prst="rect">
              <a:avLst/>
            </a:prstGeom>
          </p:spPr>
        </p:pic>
        <p:sp>
          <p:nvSpPr>
            <p:cNvPr id="26" name="Line 20"/>
            <p:cNvSpPr>
              <a:spLocks noChangeShapeType="1"/>
            </p:cNvSpPr>
            <p:nvPr/>
          </p:nvSpPr>
          <p:spPr bwMode="auto">
            <a:xfrm>
              <a:off x="6066777" y="3984258"/>
              <a:ext cx="361628" cy="1437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Text Box 17"/>
            <p:cNvSpPr txBox="1">
              <a:spLocks noChangeArrowheads="1"/>
            </p:cNvSpPr>
            <p:nvPr/>
          </p:nvSpPr>
          <p:spPr bwMode="auto">
            <a:xfrm>
              <a:off x="6428405" y="3866432"/>
              <a:ext cx="1581839"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a:solidFill>
                    <a:schemeClr val="hlink"/>
                  </a:solidFill>
                  <a:latin typeface="Times" charset="0"/>
                </a:rPr>
                <a:t>V</a:t>
              </a:r>
              <a:r>
                <a:rPr lang="en-US" sz="1400" dirty="0" smtClean="0">
                  <a:solidFill>
                    <a:schemeClr val="hlink"/>
                  </a:solidFill>
                  <a:latin typeface="Times" charset="0"/>
                </a:rPr>
                <a:t>otes cast by all communities</a:t>
              </a:r>
              <a:endParaRPr lang="en-US" sz="1400" dirty="0">
                <a:solidFill>
                  <a:schemeClr val="hlink"/>
                </a:solidFill>
                <a:latin typeface="Times" charset="0"/>
              </a:endParaRPr>
            </a:p>
          </p:txBody>
        </p:sp>
      </p:grpSp>
    </p:spTree>
    <p:extLst>
      <p:ext uri="{BB962C8B-B14F-4D97-AF65-F5344CB8AC3E}">
        <p14:creationId xmlns:p14="http://schemas.microsoft.com/office/powerpoint/2010/main" val="3414333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Representative Terms and Domains</a:t>
            </a:r>
            <a:endParaRPr lang="en-US" dirty="0"/>
          </a:p>
        </p:txBody>
      </p:sp>
      <p:sp>
        <p:nvSpPr>
          <p:cNvPr id="3" name="Content Placeholder 2"/>
          <p:cNvSpPr>
            <a:spLocks noGrp="1"/>
          </p:cNvSpPr>
          <p:nvPr>
            <p:ph idx="1"/>
          </p:nvPr>
        </p:nvSpPr>
        <p:spPr/>
        <p:txBody>
          <a:bodyPr/>
          <a:lstStyle/>
          <a:p>
            <a:r>
              <a:rPr lang="en-US" dirty="0"/>
              <a:t>Representative </a:t>
            </a:r>
            <a:r>
              <a:rPr lang="en-US" i="1" dirty="0" smtClean="0"/>
              <a:t>terms </a:t>
            </a:r>
            <a:r>
              <a:rPr lang="en-US" dirty="0" smtClean="0"/>
              <a:t>(in articles preferred by a community)</a:t>
            </a:r>
            <a:endParaRPr lang="en-US" i="1" dirty="0" smtClean="0"/>
          </a:p>
          <a:p>
            <a:pPr lvl="1"/>
            <a:endParaRPr lang="en-US" dirty="0"/>
          </a:p>
          <a:p>
            <a:pPr lvl="2"/>
            <a:endParaRPr lang="en-US" dirty="0"/>
          </a:p>
          <a:p>
            <a:pPr lvl="1"/>
            <a:endParaRPr lang="en-US" dirty="0" smtClean="0"/>
          </a:p>
          <a:p>
            <a:pPr lvl="1"/>
            <a:endParaRPr lang="en-US" dirty="0"/>
          </a:p>
          <a:p>
            <a:pPr marL="114300" indent="0">
              <a:buNone/>
            </a:pPr>
            <a:endParaRPr lang="en-US" dirty="0"/>
          </a:p>
          <a:p>
            <a:r>
              <a:rPr lang="en-US" dirty="0" smtClean="0"/>
              <a:t>Aggregate these terms as well as the websites of preferred articles over each path</a:t>
            </a:r>
          </a:p>
          <a:p>
            <a:endParaRPr lang="en-US" dirty="0"/>
          </a:p>
        </p:txBody>
      </p:sp>
      <p:sp>
        <p:nvSpPr>
          <p:cNvPr id="5" name="TextBox 4"/>
          <p:cNvSpPr txBox="1"/>
          <p:nvPr/>
        </p:nvSpPr>
        <p:spPr>
          <a:xfrm>
            <a:off x="1899377" y="5274278"/>
            <a:ext cx="3316956"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R</a:t>
            </a:r>
            <a:r>
              <a:rPr lang="en-US" dirty="0" smtClean="0"/>
              <a:t>epresentative domains and terms for one path</a:t>
            </a:r>
            <a:endParaRPr lang="en-US" dirty="0"/>
          </a:p>
        </p:txBody>
      </p:sp>
      <p:grpSp>
        <p:nvGrpSpPr>
          <p:cNvPr id="17" name="Group 16"/>
          <p:cNvGrpSpPr/>
          <p:nvPr/>
        </p:nvGrpSpPr>
        <p:grpSpPr>
          <a:xfrm>
            <a:off x="2916944" y="2197969"/>
            <a:ext cx="7942455" cy="1575186"/>
            <a:chOff x="1145056" y="2492847"/>
            <a:chExt cx="5956841" cy="1575186"/>
          </a:xfrm>
        </p:grpSpPr>
        <p:sp>
          <p:nvSpPr>
            <p:cNvPr id="10" name="Text Box 17"/>
            <p:cNvSpPr txBox="1">
              <a:spLocks noChangeArrowheads="1"/>
            </p:cNvSpPr>
            <p:nvPr/>
          </p:nvSpPr>
          <p:spPr bwMode="auto">
            <a:xfrm>
              <a:off x="1482016" y="2537277"/>
              <a:ext cx="253584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Normalized term frequency of term T in community C</a:t>
              </a:r>
              <a:endParaRPr lang="en-US" sz="1400" i="1" dirty="0">
                <a:solidFill>
                  <a:schemeClr val="hlink"/>
                </a:solidFill>
                <a:latin typeface="Times" charset="0"/>
              </a:endParaRPr>
            </a:p>
          </p:txBody>
        </p:sp>
        <p:sp>
          <p:nvSpPr>
            <p:cNvPr id="11" name="Line 20"/>
            <p:cNvSpPr>
              <a:spLocks noChangeShapeType="1"/>
            </p:cNvSpPr>
            <p:nvPr/>
          </p:nvSpPr>
          <p:spPr bwMode="auto">
            <a:xfrm flipH="1" flipV="1">
              <a:off x="2293322" y="3055580"/>
              <a:ext cx="110966" cy="1992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4" name="Picture 13" descr="termScore_better.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56" y="3358246"/>
              <a:ext cx="3443781" cy="709787"/>
            </a:xfrm>
            <a:prstGeom prst="rect">
              <a:avLst/>
            </a:prstGeom>
          </p:spPr>
        </p:pic>
        <p:sp>
          <p:nvSpPr>
            <p:cNvPr id="15" name="Text Box 17"/>
            <p:cNvSpPr txBox="1">
              <a:spLocks noChangeArrowheads="1"/>
            </p:cNvSpPr>
            <p:nvPr/>
          </p:nvSpPr>
          <p:spPr bwMode="auto">
            <a:xfrm>
              <a:off x="4156320" y="2492847"/>
              <a:ext cx="294557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Normalized term frequency of term T in all communities in the period</a:t>
              </a:r>
              <a:endParaRPr lang="en-US" sz="1400" i="1" dirty="0">
                <a:solidFill>
                  <a:schemeClr val="hlink"/>
                </a:solidFill>
                <a:latin typeface="Times" charset="0"/>
              </a:endParaRPr>
            </a:p>
          </p:txBody>
        </p:sp>
        <p:sp>
          <p:nvSpPr>
            <p:cNvPr id="16" name="Line 20"/>
            <p:cNvSpPr>
              <a:spLocks noChangeShapeType="1"/>
            </p:cNvSpPr>
            <p:nvPr/>
          </p:nvSpPr>
          <p:spPr bwMode="auto">
            <a:xfrm flipV="1">
              <a:off x="4588837" y="3011149"/>
              <a:ext cx="378789" cy="3470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8" name="Group 17"/>
          <p:cNvGrpSpPr/>
          <p:nvPr/>
        </p:nvGrpSpPr>
        <p:grpSpPr>
          <a:xfrm>
            <a:off x="5735841" y="4799095"/>
            <a:ext cx="5678712" cy="1529872"/>
            <a:chOff x="4119593" y="5095922"/>
            <a:chExt cx="4645463" cy="1435334"/>
          </a:xfrm>
        </p:grpSpPr>
        <p:pic>
          <p:nvPicPr>
            <p:cNvPr id="19" name="Picture 18" descr="pathTable_ABG.tiff"/>
            <p:cNvPicPr>
              <a:picLocks noChangeAspect="1"/>
            </p:cNvPicPr>
            <p:nvPr/>
          </p:nvPicPr>
          <p:blipFill rotWithShape="1">
            <a:blip r:embed="rId4">
              <a:extLst>
                <a:ext uri="{28A0092B-C50C-407E-A947-70E740481C1C}">
                  <a14:useLocalDpi xmlns:a14="http://schemas.microsoft.com/office/drawing/2010/main" val="0"/>
                </a:ext>
              </a:extLst>
            </a:blip>
            <a:srcRect l="11422" t="75008" r="1"/>
            <a:stretch/>
          </p:blipFill>
          <p:spPr>
            <a:xfrm>
              <a:off x="4119594" y="5415195"/>
              <a:ext cx="4645462" cy="1116061"/>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20" name="Picture 19" descr="pathTable_header.tiff"/>
            <p:cNvPicPr>
              <a:picLocks noChangeAspect="1"/>
            </p:cNvPicPr>
            <p:nvPr/>
          </p:nvPicPr>
          <p:blipFill rotWithShape="1">
            <a:blip r:embed="rId5">
              <a:extLst>
                <a:ext uri="{28A0092B-C50C-407E-A947-70E740481C1C}">
                  <a14:useLocalDpi xmlns:a14="http://schemas.microsoft.com/office/drawing/2010/main" val="0"/>
                </a:ext>
              </a:extLst>
            </a:blip>
            <a:srcRect l="10352" t="35525" r="1932" b="9791"/>
            <a:stretch/>
          </p:blipFill>
          <p:spPr>
            <a:xfrm>
              <a:off x="4119593" y="5095922"/>
              <a:ext cx="4645461" cy="319271"/>
            </a:xfrm>
            <a:prstGeom prst="rect">
              <a:avLst/>
            </a:prstGeom>
          </p:spPr>
        </p:pic>
      </p:grpSp>
      <p:sp>
        <p:nvSpPr>
          <p:cNvPr id="21"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19</a:t>
            </a:fld>
            <a:endParaRPr lang="en-US" dirty="0"/>
          </a:p>
        </p:txBody>
      </p:sp>
    </p:spTree>
    <p:extLst>
      <p:ext uri="{BB962C8B-B14F-4D97-AF65-F5344CB8AC3E}">
        <p14:creationId xmlns:p14="http://schemas.microsoft.com/office/powerpoint/2010/main" val="3831969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7166" y="687144"/>
            <a:ext cx="9270937" cy="754856"/>
          </a:xfrm>
          <a:prstGeom prst="rect">
            <a:avLst/>
          </a:prstGeom>
          <a:noFill/>
        </p:spPr>
        <p:txBody>
          <a:bodyPr wrap="square" lIns="107478" tIns="53738" rIns="107478" bIns="53738" rtlCol="0">
            <a:spAutoFit/>
          </a:bodyPr>
          <a:lstStyle/>
          <a:p>
            <a:pPr algn="ctr"/>
            <a:r>
              <a:rPr lang="en-US" sz="4200" b="1" dirty="0" smtClean="0"/>
              <a:t>Joint Work with </a:t>
            </a:r>
            <a:r>
              <a:rPr lang="is-IS" sz="4200" b="1" dirty="0" smtClean="0"/>
              <a:t>….....</a:t>
            </a:r>
            <a:endParaRPr lang="en-US" sz="4200" b="1" dirty="0"/>
          </a:p>
        </p:txBody>
      </p:sp>
      <p:sp>
        <p:nvSpPr>
          <p:cNvPr id="6" name="Rectangle 3"/>
          <p:cNvSpPr>
            <a:spLocks noChangeArrowheads="1"/>
          </p:cNvSpPr>
          <p:nvPr/>
        </p:nvSpPr>
        <p:spPr bwMode="auto">
          <a:xfrm>
            <a:off x="260531" y="1654858"/>
            <a:ext cx="11772708" cy="3432513"/>
          </a:xfrm>
          <a:prstGeom prst="rect">
            <a:avLst/>
          </a:prstGeom>
          <a:noFill/>
          <a:ln w="9525">
            <a:noFill/>
            <a:miter lim="800000"/>
            <a:headEnd/>
            <a:tailEnd/>
          </a:ln>
        </p:spPr>
        <p:txBody>
          <a:bodyPr wrap="square" lIns="107478" tIns="53738" rIns="107478" bIns="53738">
            <a:spAutoFit/>
          </a:bodyPr>
          <a:lstStyle/>
          <a:p>
            <a:pPr marL="403041" indent="-403041" eaLnBrk="0" hangingPunct="0">
              <a:buFont typeface="Arial" pitchFamily="34" charset="0"/>
              <a:buChar char="•"/>
            </a:pPr>
            <a:r>
              <a:rPr lang="en-US" sz="3300" dirty="0"/>
              <a:t> </a:t>
            </a:r>
            <a:r>
              <a:rPr lang="en-US" sz="5400" dirty="0" smtClean="0"/>
              <a:t>Tim </a:t>
            </a:r>
            <a:r>
              <a:rPr lang="en-US" sz="5400" dirty="0" err="1" smtClean="0"/>
              <a:t>Tangherlini</a:t>
            </a:r>
            <a:r>
              <a:rPr lang="en-US" sz="5400" dirty="0" smtClean="0"/>
              <a:t>, </a:t>
            </a:r>
            <a:r>
              <a:rPr lang="en-US" sz="5400" dirty="0" err="1" smtClean="0"/>
              <a:t>Misagh</a:t>
            </a:r>
            <a:r>
              <a:rPr lang="en-US" sz="5400" dirty="0" smtClean="0"/>
              <a:t> </a:t>
            </a:r>
            <a:r>
              <a:rPr lang="en-US" sz="5400" dirty="0" err="1" smtClean="0"/>
              <a:t>Falahi</a:t>
            </a:r>
            <a:r>
              <a:rPr lang="en-US" sz="5400" dirty="0" smtClean="0"/>
              <a:t>, </a:t>
            </a:r>
            <a:r>
              <a:rPr lang="en-US" sz="5400" dirty="0" err="1" smtClean="0"/>
              <a:t>Ehsan</a:t>
            </a:r>
            <a:r>
              <a:rPr lang="en-US" sz="5400" dirty="0" smtClean="0"/>
              <a:t> </a:t>
            </a:r>
            <a:r>
              <a:rPr lang="en-US" sz="5400" dirty="0" err="1" smtClean="0"/>
              <a:t>Ebrahimzadeh</a:t>
            </a:r>
            <a:r>
              <a:rPr lang="en-US" sz="5400" dirty="0" smtClean="0"/>
              <a:t>, </a:t>
            </a:r>
            <a:r>
              <a:rPr lang="en-US" sz="5400" dirty="0" err="1" smtClean="0"/>
              <a:t>Behnam</a:t>
            </a:r>
            <a:r>
              <a:rPr lang="en-US" sz="5400" dirty="0" smtClean="0"/>
              <a:t> </a:t>
            </a:r>
            <a:r>
              <a:rPr lang="en-US" sz="5400" dirty="0" err="1" smtClean="0"/>
              <a:t>Shahbazi</a:t>
            </a:r>
            <a:r>
              <a:rPr lang="en-US" sz="5400" dirty="0" smtClean="0"/>
              <a:t>, </a:t>
            </a:r>
            <a:r>
              <a:rPr lang="en-US" sz="5400" dirty="0" err="1" smtClean="0"/>
              <a:t>Roja</a:t>
            </a:r>
            <a:r>
              <a:rPr lang="en-US" sz="5400" dirty="0" smtClean="0"/>
              <a:t> </a:t>
            </a:r>
            <a:r>
              <a:rPr lang="en-US" sz="5400" dirty="0" err="1" smtClean="0"/>
              <a:t>Bandari</a:t>
            </a:r>
            <a:r>
              <a:rPr lang="en-US" sz="5400" dirty="0" smtClean="0"/>
              <a:t>, countless other students and collaborators </a:t>
            </a:r>
            <a:r>
              <a:rPr lang="is-IS" sz="5400" dirty="0" smtClean="0"/>
              <a:t>….....</a:t>
            </a:r>
            <a:endParaRPr lang="en-US" sz="5400" dirty="0"/>
          </a:p>
        </p:txBody>
      </p:sp>
    </p:spTree>
    <p:extLst>
      <p:ext uri="{BB962C8B-B14F-4D97-AF65-F5344CB8AC3E}">
        <p14:creationId xmlns:p14="http://schemas.microsoft.com/office/powerpoint/2010/main" val="9841758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latarinFigureForDefense_copy.pdf"/>
          <p:cNvPicPr>
            <a:picLocks noChangeAspect="1"/>
          </p:cNvPicPr>
          <p:nvPr/>
        </p:nvPicPr>
        <p:blipFill rotWithShape="1">
          <a:blip r:embed="rId3">
            <a:extLst>
              <a:ext uri="{28A0092B-C50C-407E-A947-70E740481C1C}">
                <a14:useLocalDpi xmlns:a14="http://schemas.microsoft.com/office/drawing/2010/main" val="0"/>
              </a:ext>
            </a:extLst>
          </a:blip>
          <a:srcRect t="3314"/>
          <a:stretch/>
        </p:blipFill>
        <p:spPr>
          <a:xfrm>
            <a:off x="3743157" y="-29244"/>
            <a:ext cx="4522728" cy="6887243"/>
          </a:xfrm>
          <a:prstGeom prst="rect">
            <a:avLst/>
          </a:prstGeom>
        </p:spPr>
      </p:pic>
      <p:pic>
        <p:nvPicPr>
          <p:cNvPr id="33" name="Picture 32" descr="BalatarinFigureForDefense_copy0.pdf"/>
          <p:cNvPicPr>
            <a:picLocks noChangeAspect="1"/>
          </p:cNvPicPr>
          <p:nvPr/>
        </p:nvPicPr>
        <p:blipFill rotWithShape="1">
          <a:blip r:embed="rId4">
            <a:extLst>
              <a:ext uri="{28A0092B-C50C-407E-A947-70E740481C1C}">
                <a14:useLocalDpi xmlns:a14="http://schemas.microsoft.com/office/drawing/2010/main" val="0"/>
              </a:ext>
            </a:extLst>
          </a:blip>
          <a:srcRect t="1843"/>
          <a:stretch/>
        </p:blipFill>
        <p:spPr>
          <a:xfrm>
            <a:off x="3733849" y="8808"/>
            <a:ext cx="4517673" cy="6817895"/>
          </a:xfrm>
          <a:prstGeom prst="rect">
            <a:avLst/>
          </a:prstGeom>
        </p:spPr>
      </p:pic>
      <p:sp>
        <p:nvSpPr>
          <p:cNvPr id="90" name="Rectangle 89"/>
          <p:cNvSpPr/>
          <p:nvPr/>
        </p:nvSpPr>
        <p:spPr>
          <a:xfrm>
            <a:off x="1109875" y="3153938"/>
            <a:ext cx="3675159" cy="830997"/>
          </a:xfrm>
          <a:prstGeom prst="rect">
            <a:avLst/>
          </a:prstGeom>
        </p:spPr>
        <p:txBody>
          <a:bodyPr wrap="square">
            <a:spAutoFit/>
          </a:bodyPr>
          <a:lstStyle/>
          <a:p>
            <a:pPr algn="ctr"/>
            <a:r>
              <a:rPr lang="en-US" sz="1200" b="1" i="1" dirty="0" smtClean="0"/>
              <a:t>The Green Movement</a:t>
            </a:r>
          </a:p>
          <a:p>
            <a:pPr algn="ctr"/>
            <a:r>
              <a:rPr lang="en-US" sz="1200" i="1" dirty="0" smtClean="0"/>
              <a:t>Massive protests and their subsequent violent crackdown coincide with a major change in dynamics of the site</a:t>
            </a:r>
            <a:endParaRPr lang="en-US" sz="1200" i="1" dirty="0"/>
          </a:p>
        </p:txBody>
      </p:sp>
      <p:sp>
        <p:nvSpPr>
          <p:cNvPr id="10"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20</a:t>
            </a:fld>
            <a:endParaRPr lang="en-US" dirty="0"/>
          </a:p>
        </p:txBody>
      </p:sp>
      <p:grpSp>
        <p:nvGrpSpPr>
          <p:cNvPr id="15" name="Group 14"/>
          <p:cNvGrpSpPr/>
          <p:nvPr/>
        </p:nvGrpSpPr>
        <p:grpSpPr>
          <a:xfrm>
            <a:off x="1109875" y="3068869"/>
            <a:ext cx="3503247" cy="1934154"/>
            <a:chOff x="832406" y="3068869"/>
            <a:chExt cx="2627435" cy="1934154"/>
          </a:xfrm>
        </p:grpSpPr>
        <p:sp>
          <p:nvSpPr>
            <p:cNvPr id="14" name="Rectangle 13"/>
            <p:cNvSpPr/>
            <p:nvPr/>
          </p:nvSpPr>
          <p:spPr>
            <a:xfrm>
              <a:off x="1545465" y="4089461"/>
              <a:ext cx="1626320" cy="9135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p:cNvSpPr/>
            <p:nvPr/>
          </p:nvSpPr>
          <p:spPr>
            <a:xfrm>
              <a:off x="832406" y="3068869"/>
              <a:ext cx="2627435" cy="9031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p:cNvGrpSpPr/>
          <p:nvPr/>
        </p:nvGrpSpPr>
        <p:grpSpPr>
          <a:xfrm>
            <a:off x="7015149" y="1584101"/>
            <a:ext cx="4855329" cy="2505360"/>
            <a:chOff x="5261361" y="1584101"/>
            <a:chExt cx="3641497" cy="2505360"/>
          </a:xfrm>
        </p:grpSpPr>
        <p:sp>
          <p:nvSpPr>
            <p:cNvPr id="84" name="Rectangle 83"/>
            <p:cNvSpPr/>
            <p:nvPr/>
          </p:nvSpPr>
          <p:spPr>
            <a:xfrm>
              <a:off x="6188641" y="1584101"/>
              <a:ext cx="2714217" cy="2505360"/>
            </a:xfrm>
            <a:prstGeom prst="rect">
              <a:avLst/>
            </a:prstGeom>
            <a:ln w="12700" cmpd="sng">
              <a:solidFill>
                <a:srgbClr val="DE8F19"/>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smtClean="0">
                  <a:solidFill>
                    <a:srgbClr val="2F2B20"/>
                  </a:solidFill>
                  <a:latin typeface="Times"/>
                  <a:cs typeface="Times"/>
                </a:rPr>
                <a:t>G: Iran’s </a:t>
              </a:r>
              <a:r>
                <a:rPr lang="en-US" dirty="0">
                  <a:solidFill>
                    <a:srgbClr val="2F2B20"/>
                  </a:solidFill>
                  <a:latin typeface="Times"/>
                  <a:cs typeface="Times"/>
                </a:rPr>
                <a:t>foreign affairs: nuclear talks, US, Russia, Europe, Iraq, and the Israeli-Palestinian conflict. Highly concentrated on major news agencies outside Iran (especially the BBC Persian). </a:t>
              </a:r>
            </a:p>
          </p:txBody>
        </p:sp>
        <p:cxnSp>
          <p:nvCxnSpPr>
            <p:cNvPr id="16" name="Straight Arrow Connector 15"/>
            <p:cNvCxnSpPr>
              <a:endCxn id="84" idx="1"/>
            </p:cNvCxnSpPr>
            <p:nvPr/>
          </p:nvCxnSpPr>
          <p:spPr>
            <a:xfrm>
              <a:off x="5261361" y="2205789"/>
              <a:ext cx="927280" cy="630992"/>
            </a:xfrm>
            <a:prstGeom prst="straightConnector1">
              <a:avLst/>
            </a:prstGeom>
            <a:ln w="12700" cmpd="sng">
              <a:solidFill>
                <a:srgbClr val="DE8F19"/>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7432844" y="4330443"/>
            <a:ext cx="4616561" cy="1414866"/>
            <a:chOff x="5574632" y="4330443"/>
            <a:chExt cx="3462421" cy="1414866"/>
          </a:xfrm>
        </p:grpSpPr>
        <p:sp>
          <p:nvSpPr>
            <p:cNvPr id="87" name="Rectangle 86"/>
            <p:cNvSpPr/>
            <p:nvPr/>
          </p:nvSpPr>
          <p:spPr>
            <a:xfrm>
              <a:off x="6024773" y="4330443"/>
              <a:ext cx="3012280" cy="1414866"/>
            </a:xfrm>
            <a:prstGeom prst="rect">
              <a:avLst/>
            </a:prstGeom>
            <a:ln w="12700" cmpd="sng">
              <a:solidFill>
                <a:srgbClr val="1AA2FF"/>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smtClean="0">
                  <a:solidFill>
                    <a:srgbClr val="2F2B20"/>
                  </a:solidFill>
                  <a:latin typeface="Times"/>
                  <a:cs typeface="Times"/>
                </a:rPr>
                <a:t>N: </a:t>
              </a:r>
              <a:r>
                <a:rPr lang="en-US" dirty="0">
                  <a:solidFill>
                    <a:srgbClr val="2F2B20"/>
                  </a:solidFill>
                  <a:latin typeface="Times"/>
                  <a:cs typeface="Times"/>
                </a:rPr>
                <a:t>A</a:t>
              </a:r>
              <a:r>
                <a:rPr lang="en-US" dirty="0" smtClean="0">
                  <a:solidFill>
                    <a:srgbClr val="2F2B20"/>
                  </a:solidFill>
                  <a:latin typeface="Times"/>
                  <a:cs typeface="Times"/>
                </a:rPr>
                <a:t>rticles about human rights violations committed against the protesters by the government</a:t>
              </a:r>
              <a:r>
                <a:rPr lang="en-US" dirty="0">
                  <a:solidFill>
                    <a:srgbClr val="2F2B20"/>
                  </a:solidFill>
                  <a:latin typeface="Times"/>
                  <a:cs typeface="Times"/>
                </a:rPr>
                <a:t> </a:t>
              </a:r>
              <a:r>
                <a:rPr lang="en-US" dirty="0" smtClean="0">
                  <a:solidFill>
                    <a:srgbClr val="2F2B20"/>
                  </a:solidFill>
                  <a:latin typeface="Times"/>
                  <a:cs typeface="Times"/>
                </a:rPr>
                <a:t>and </a:t>
              </a:r>
              <a:r>
                <a:rPr lang="en-US" dirty="0">
                  <a:solidFill>
                    <a:srgbClr val="2F2B20"/>
                  </a:solidFill>
                  <a:latin typeface="Times"/>
                  <a:cs typeface="Times"/>
                </a:rPr>
                <a:t>the arrests of </a:t>
              </a:r>
              <a:r>
                <a:rPr lang="en-US" dirty="0" smtClean="0">
                  <a:solidFill>
                    <a:srgbClr val="2F2B20"/>
                  </a:solidFill>
                  <a:latin typeface="Times"/>
                  <a:cs typeface="Times"/>
                </a:rPr>
                <a:t>activists. </a:t>
              </a:r>
              <a:endParaRPr lang="en-US" dirty="0">
                <a:solidFill>
                  <a:srgbClr val="2F2B20"/>
                </a:solidFill>
                <a:latin typeface="Times"/>
                <a:cs typeface="Times"/>
              </a:endParaRPr>
            </a:p>
          </p:txBody>
        </p:sp>
        <p:cxnSp>
          <p:nvCxnSpPr>
            <p:cNvPr id="24" name="Straight Arrow Connector 23"/>
            <p:cNvCxnSpPr/>
            <p:nvPr/>
          </p:nvCxnSpPr>
          <p:spPr>
            <a:xfrm>
              <a:off x="5574632" y="4568757"/>
              <a:ext cx="450141" cy="160357"/>
            </a:xfrm>
            <a:prstGeom prst="straightConnector1">
              <a:avLst/>
            </a:prstGeom>
            <a:ln w="12700" cmpd="sng">
              <a:solidFill>
                <a:srgbClr val="1AA2FF"/>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298059" y="1600200"/>
            <a:ext cx="4031485" cy="1111837"/>
            <a:chOff x="973544" y="1600200"/>
            <a:chExt cx="3023614" cy="1111837"/>
          </a:xfrm>
        </p:grpSpPr>
        <p:sp>
          <p:nvSpPr>
            <p:cNvPr id="91" name="Rectangle 90"/>
            <p:cNvSpPr/>
            <p:nvPr/>
          </p:nvSpPr>
          <p:spPr>
            <a:xfrm>
              <a:off x="973544" y="2065706"/>
              <a:ext cx="2770162" cy="646331"/>
            </a:xfrm>
            <a:prstGeom prst="rect">
              <a:avLst/>
            </a:prstGeom>
            <a:ln w="12700" cmpd="sng">
              <a:solidFill>
                <a:srgbClr val="4709A9"/>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latin typeface="Times"/>
                  <a:cs typeface="Times"/>
                </a:rPr>
                <a:t>B: Articles published </a:t>
              </a:r>
              <a:r>
                <a:rPr lang="en-US" dirty="0">
                  <a:latin typeface="Times"/>
                  <a:cs typeface="Times"/>
                </a:rPr>
                <a:t>by conservative fundamentalist websites. </a:t>
              </a:r>
            </a:p>
          </p:txBody>
        </p:sp>
        <p:cxnSp>
          <p:nvCxnSpPr>
            <p:cNvPr id="26" name="Straight Arrow Connector 25"/>
            <p:cNvCxnSpPr/>
            <p:nvPr/>
          </p:nvCxnSpPr>
          <p:spPr>
            <a:xfrm flipH="1">
              <a:off x="3459841" y="1600200"/>
              <a:ext cx="537317" cy="465506"/>
            </a:xfrm>
            <a:prstGeom prst="straightConnector1">
              <a:avLst/>
            </a:prstGeom>
            <a:ln w="12700" cmpd="sng">
              <a:solidFill>
                <a:srgbClr val="4709A9"/>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5514334" y="4830821"/>
            <a:ext cx="5375735" cy="1636276"/>
            <a:chOff x="3997158" y="4869951"/>
            <a:chExt cx="4031801" cy="1636276"/>
          </a:xfrm>
        </p:grpSpPr>
        <p:sp>
          <p:nvSpPr>
            <p:cNvPr id="94" name="Rectangle 93"/>
            <p:cNvSpPr/>
            <p:nvPr/>
          </p:nvSpPr>
          <p:spPr>
            <a:xfrm>
              <a:off x="4971779" y="4869951"/>
              <a:ext cx="3057180" cy="1528794"/>
            </a:xfrm>
            <a:prstGeom prst="rect">
              <a:avLst/>
            </a:prstGeom>
            <a:ln w="12700" cmpd="sng">
              <a:solidFill>
                <a:srgbClr val="008000"/>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smtClean="0">
                  <a:latin typeface="Times"/>
                  <a:cs typeface="Times"/>
                </a:rPr>
                <a:t>I, K, L: </a:t>
              </a:r>
              <a:r>
                <a:rPr lang="en-US" dirty="0">
                  <a:latin typeface="Times"/>
                  <a:cs typeface="Times"/>
                </a:rPr>
                <a:t>L</a:t>
              </a:r>
              <a:r>
                <a:rPr lang="en-US" dirty="0" smtClean="0">
                  <a:latin typeface="Times"/>
                  <a:cs typeface="Times"/>
                </a:rPr>
                <a:t>arge pro</a:t>
              </a:r>
              <a:r>
                <a:rPr lang="en-US" dirty="0">
                  <a:latin typeface="Times"/>
                  <a:cs typeface="Times"/>
                </a:rPr>
                <a:t>-Green Movement consecutive </a:t>
              </a:r>
              <a:r>
                <a:rPr lang="en-US" dirty="0" smtClean="0">
                  <a:latin typeface="Times"/>
                  <a:cs typeface="Times"/>
                </a:rPr>
                <a:t>paths. </a:t>
              </a:r>
              <a:r>
                <a:rPr lang="en-US" dirty="0">
                  <a:latin typeface="Times"/>
                  <a:cs typeface="Times"/>
                </a:rPr>
                <a:t>YouTube videos of protests and eyewitness accounts are the focal points. </a:t>
              </a:r>
            </a:p>
          </p:txBody>
        </p:sp>
        <p:cxnSp>
          <p:nvCxnSpPr>
            <p:cNvPr id="67" name="Straight Arrow Connector 66"/>
            <p:cNvCxnSpPr/>
            <p:nvPr/>
          </p:nvCxnSpPr>
          <p:spPr>
            <a:xfrm>
              <a:off x="4184316" y="5003023"/>
              <a:ext cx="787463" cy="491398"/>
            </a:xfrm>
            <a:prstGeom prst="straightConnector1">
              <a:avLst/>
            </a:prstGeom>
            <a:ln w="127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97158" y="5494421"/>
              <a:ext cx="974621" cy="152400"/>
            </a:xfrm>
            <a:prstGeom prst="straightConnector1">
              <a:avLst/>
            </a:prstGeom>
            <a:ln w="127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4090737" y="5908842"/>
              <a:ext cx="881042" cy="597385"/>
            </a:xfrm>
            <a:prstGeom prst="straightConnector1">
              <a:avLst/>
            </a:prstGeom>
            <a:ln w="127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1178463" y="5165846"/>
            <a:ext cx="3434659" cy="891682"/>
            <a:chOff x="840456" y="4611848"/>
            <a:chExt cx="2575994" cy="891682"/>
          </a:xfrm>
        </p:grpSpPr>
        <p:sp>
          <p:nvSpPr>
            <p:cNvPr id="93" name="Rectangle 92"/>
            <p:cNvSpPr/>
            <p:nvPr/>
          </p:nvSpPr>
          <p:spPr>
            <a:xfrm>
              <a:off x="840456" y="4857199"/>
              <a:ext cx="2263278" cy="646331"/>
            </a:xfrm>
            <a:prstGeom prst="rect">
              <a:avLst/>
            </a:prstGeom>
            <a:ln w="12700" cmpd="sng">
              <a:solidFill>
                <a:srgbClr val="BF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latin typeface="Times"/>
                  <a:cs typeface="Times"/>
                </a:rPr>
                <a:t>J: Against </a:t>
              </a:r>
              <a:r>
                <a:rPr lang="en-US" dirty="0">
                  <a:latin typeface="Times"/>
                  <a:cs typeface="Times"/>
                </a:rPr>
                <a:t>prominent reformist </a:t>
              </a:r>
              <a:r>
                <a:rPr lang="en-US" dirty="0" smtClean="0">
                  <a:latin typeface="Times"/>
                  <a:cs typeface="Times"/>
                </a:rPr>
                <a:t>figures. </a:t>
              </a:r>
              <a:endParaRPr lang="en-US" dirty="0">
                <a:latin typeface="Times"/>
                <a:cs typeface="Times"/>
              </a:endParaRPr>
            </a:p>
          </p:txBody>
        </p:sp>
        <p:cxnSp>
          <p:nvCxnSpPr>
            <p:cNvPr id="74" name="Straight Arrow Connector 73"/>
            <p:cNvCxnSpPr/>
            <p:nvPr/>
          </p:nvCxnSpPr>
          <p:spPr>
            <a:xfrm flipV="1">
              <a:off x="3113040" y="4611848"/>
              <a:ext cx="303410" cy="343168"/>
            </a:xfrm>
            <a:prstGeom prst="straightConnector1">
              <a:avLst/>
            </a:prstGeom>
            <a:ln w="12700" cmpd="sng">
              <a:solidFill>
                <a:srgbClr val="BF0000"/>
              </a:solidFill>
              <a:headEnd type="triangle"/>
              <a:tailEnd type="none"/>
            </a:ln>
          </p:spPr>
          <p:style>
            <a:lnRef idx="2">
              <a:schemeClr val="accent1"/>
            </a:lnRef>
            <a:fillRef idx="0">
              <a:schemeClr val="accent1"/>
            </a:fillRef>
            <a:effectRef idx="1">
              <a:schemeClr val="accent1"/>
            </a:effectRef>
            <a:fontRef idx="minor">
              <a:schemeClr val="tx1"/>
            </a:fontRef>
          </p:style>
        </p:cxnSp>
      </p:grpSp>
      <p:pic>
        <p:nvPicPr>
          <p:cNvPr id="76" name="Picture 75" descr="suggestedMeanings.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291" y="2328803"/>
            <a:ext cx="4533187" cy="1595245"/>
          </a:xfrm>
          <a:prstGeom prst="rect">
            <a:avLst/>
          </a:prstGeom>
        </p:spPr>
      </p:pic>
    </p:spTree>
    <p:extLst>
      <p:ext uri="{BB962C8B-B14F-4D97-AF65-F5344CB8AC3E}">
        <p14:creationId xmlns:p14="http://schemas.microsoft.com/office/powerpoint/2010/main" val="11610462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4"/>
                                        </p:tgtEl>
                                      </p:cBhvr>
                                    </p:animEffect>
                                    <p:set>
                                      <p:cBhvr>
                                        <p:cTn id="33" dur="1" fill="hold">
                                          <p:stCondLst>
                                            <p:cond delay="499"/>
                                          </p:stCondLst>
                                        </p:cTn>
                                        <p:tgtEl>
                                          <p:spTgt spid="64"/>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72"/>
                                        </p:tgtEl>
                                      </p:cBhvr>
                                    </p:animEffect>
                                    <p:set>
                                      <p:cBhvr>
                                        <p:cTn id="41" dur="1" fill="hold">
                                          <p:stCondLst>
                                            <p:cond delay="499"/>
                                          </p:stCondLst>
                                        </p:cTn>
                                        <p:tgtEl>
                                          <p:spTgt spid="72"/>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75"/>
                                        </p:tgtEl>
                                      </p:cBhvr>
                                    </p:animEffect>
                                    <p:set>
                                      <p:cBhvr>
                                        <p:cTn id="49" dur="1" fill="hold">
                                          <p:stCondLst>
                                            <p:cond delay="499"/>
                                          </p:stCondLst>
                                        </p:cTn>
                                        <p:tgtEl>
                                          <p:spTgt spid="75"/>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User Retention</a:t>
            </a:r>
            <a:endParaRPr lang="en-US" dirty="0">
              <a:solidFill>
                <a:schemeClr val="accent5">
                  <a:lumMod val="50000"/>
                </a:schemeClr>
              </a:solidFill>
            </a:endParaRPr>
          </a:p>
        </p:txBody>
      </p:sp>
      <p:pic>
        <p:nvPicPr>
          <p:cNvPr id="7" name="Content Placeholder 6" descr="userRetention1color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491" r="-1519"/>
          <a:stretch/>
        </p:blipFill>
        <p:spPr>
          <a:xfrm>
            <a:off x="1232449" y="1553658"/>
            <a:ext cx="5180132" cy="3203026"/>
          </a:xfrm>
        </p:spPr>
      </p:pic>
      <p:pic>
        <p:nvPicPr>
          <p:cNvPr id="5" name="Picture 4" descr="userRetention2color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908" y="1456818"/>
            <a:ext cx="4973960" cy="3304130"/>
          </a:xfrm>
          <a:prstGeom prst="rect">
            <a:avLst/>
          </a:prstGeom>
        </p:spPr>
      </p:pic>
      <p:pic>
        <p:nvPicPr>
          <p:cNvPr id="8" name="Content Placeholder 3" descr="formulas.tiff"/>
          <p:cNvPicPr>
            <a:picLocks noChangeAspect="1"/>
          </p:cNvPicPr>
          <p:nvPr/>
        </p:nvPicPr>
        <p:blipFill rotWithShape="1">
          <a:blip r:embed="rId5">
            <a:extLst>
              <a:ext uri="{28A0092B-C50C-407E-A947-70E740481C1C}">
                <a14:useLocalDpi xmlns:a14="http://schemas.microsoft.com/office/drawing/2010/main" val="0"/>
              </a:ext>
            </a:extLst>
          </a:blip>
          <a:srcRect t="41209" b="33088"/>
          <a:stretch/>
        </p:blipFill>
        <p:spPr>
          <a:xfrm>
            <a:off x="1347673" y="5714988"/>
            <a:ext cx="5544777" cy="471386"/>
          </a:xfrm>
          <a:prstGeom prst="rect">
            <a:avLst/>
          </a:prstGeom>
        </p:spPr>
      </p:pic>
      <p:sp>
        <p:nvSpPr>
          <p:cNvPr id="9"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21</a:t>
            </a:fld>
            <a:endParaRPr lang="en-US" dirty="0"/>
          </a:p>
        </p:txBody>
      </p:sp>
      <p:pic>
        <p:nvPicPr>
          <p:cNvPr id="4" name="Picture 3" descr="retention.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557" y="4893485"/>
            <a:ext cx="5723825" cy="755474"/>
          </a:xfrm>
          <a:prstGeom prst="rect">
            <a:avLst/>
          </a:prstGeom>
        </p:spPr>
      </p:pic>
      <p:sp>
        <p:nvSpPr>
          <p:cNvPr id="3" name="TextBox 2"/>
          <p:cNvSpPr txBox="1"/>
          <p:nvPr/>
        </p:nvSpPr>
        <p:spPr>
          <a:xfrm>
            <a:off x="7839125" y="4923278"/>
            <a:ext cx="3847616" cy="923330"/>
          </a:xfrm>
          <a:prstGeom prst="rect">
            <a:avLst/>
          </a:prstGeom>
          <a:noFill/>
        </p:spPr>
        <p:txBody>
          <a:bodyPr wrap="square" rtlCol="0">
            <a:spAutoFit/>
          </a:bodyPr>
          <a:lstStyle/>
          <a:p>
            <a:pPr marL="285750" indent="-285750">
              <a:buFont typeface="Wingdings" charset="2"/>
              <a:buChar char="§"/>
            </a:pPr>
            <a:r>
              <a:rPr lang="en-US" dirty="0" smtClean="0"/>
              <a:t>Paths with high retention: G, N, K</a:t>
            </a:r>
          </a:p>
          <a:p>
            <a:pPr marL="285750" indent="-285750">
              <a:buFont typeface="Wingdings" charset="2"/>
              <a:buChar char="§"/>
            </a:pPr>
            <a:r>
              <a:rPr lang="en-US" dirty="0" smtClean="0"/>
              <a:t>Paths with low retention: B, C, E, J, H</a:t>
            </a:r>
            <a:endParaRPr lang="en-US" dirty="0"/>
          </a:p>
        </p:txBody>
      </p:sp>
    </p:spTree>
    <p:extLst>
      <p:ext uri="{BB962C8B-B14F-4D97-AF65-F5344CB8AC3E}">
        <p14:creationId xmlns:p14="http://schemas.microsoft.com/office/powerpoint/2010/main" val="16899760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Recurrence</a:t>
            </a:r>
            <a:endParaRPr lang="en-US" dirty="0"/>
          </a:p>
        </p:txBody>
      </p:sp>
      <p:sp>
        <p:nvSpPr>
          <p:cNvPr id="3" name="Content Placeholder 2"/>
          <p:cNvSpPr>
            <a:spLocks noGrp="1"/>
          </p:cNvSpPr>
          <p:nvPr>
            <p:ph idx="1"/>
          </p:nvPr>
        </p:nvSpPr>
        <p:spPr>
          <a:xfrm>
            <a:off x="1526741" y="1600200"/>
            <a:ext cx="9882324" cy="4800600"/>
          </a:xfrm>
        </p:spPr>
        <p:txBody>
          <a:bodyPr>
            <a:normAutofit/>
          </a:bodyPr>
          <a:lstStyle/>
          <a:p>
            <a:r>
              <a:rPr lang="en-US" dirty="0" smtClean="0"/>
              <a:t>Are some domains repeatedly preferred in a path?</a:t>
            </a:r>
          </a:p>
          <a:p>
            <a:pPr lvl="1"/>
            <a:r>
              <a:rPr lang="en-US" sz="1800" dirty="0" smtClean="0"/>
              <a:t>Aggregate domains over whole path and count their recurrence</a:t>
            </a:r>
          </a:p>
          <a:p>
            <a:pPr lvl="1"/>
            <a:r>
              <a:rPr lang="en-US" sz="1800" dirty="0"/>
              <a:t>Compare with count of domains if the votes were drawn at random</a:t>
            </a:r>
          </a:p>
          <a:p>
            <a:pPr lvl="2"/>
            <a:r>
              <a:rPr lang="en-US" sz="1600" dirty="0" smtClean="0"/>
              <a:t>Draw votes at random and note their domains</a:t>
            </a:r>
          </a:p>
          <a:p>
            <a:r>
              <a:rPr lang="en-US" dirty="0" smtClean="0"/>
              <a:t>Higher relative recurrence = more uniformity in domains </a:t>
            </a:r>
          </a:p>
          <a:p>
            <a:endParaRPr lang="en-US" sz="2000" dirty="0"/>
          </a:p>
          <a:p>
            <a:endParaRPr lang="en-US" sz="2000" dirty="0" smtClean="0"/>
          </a:p>
          <a:p>
            <a:endParaRPr lang="en-US" sz="2000" dirty="0"/>
          </a:p>
          <a:p>
            <a:endParaRPr lang="en-US" sz="2000" dirty="0"/>
          </a:p>
          <a:p>
            <a:endParaRPr lang="en-US" sz="2000" dirty="0" smtClean="0"/>
          </a:p>
          <a:p>
            <a:pPr marL="114300" indent="0">
              <a:buNone/>
            </a:pPr>
            <a:endParaRPr lang="en-US" sz="2000" dirty="0"/>
          </a:p>
        </p:txBody>
      </p:sp>
      <p:sp>
        <p:nvSpPr>
          <p:cNvPr id="7"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22</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2112455927"/>
              </p:ext>
            </p:extLst>
          </p:nvPr>
        </p:nvGraphicFramePr>
        <p:xfrm>
          <a:off x="5826675" y="3990941"/>
          <a:ext cx="5838355" cy="283410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entropy.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742" y="3555625"/>
            <a:ext cx="3516228" cy="541632"/>
          </a:xfrm>
          <a:prstGeom prst="rect">
            <a:avLst/>
          </a:prstGeom>
        </p:spPr>
      </p:pic>
      <p:pic>
        <p:nvPicPr>
          <p:cNvPr id="5" name="Picture 4" descr="recurrenc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364" y="3375566"/>
            <a:ext cx="4973051" cy="773200"/>
          </a:xfrm>
          <a:prstGeom prst="rect">
            <a:avLst/>
          </a:prstGeom>
        </p:spPr>
      </p:pic>
      <p:sp>
        <p:nvSpPr>
          <p:cNvPr id="6" name="Rectangle 5"/>
          <p:cNvSpPr/>
          <p:nvPr/>
        </p:nvSpPr>
        <p:spPr>
          <a:xfrm>
            <a:off x="1190183" y="5329522"/>
            <a:ext cx="4636492" cy="646331"/>
          </a:xfrm>
          <a:prstGeom prst="rect">
            <a:avLst/>
          </a:prstGeom>
        </p:spPr>
        <p:txBody>
          <a:bodyPr wrap="square">
            <a:spAutoFit/>
          </a:bodyPr>
          <a:lstStyle/>
          <a:p>
            <a:r>
              <a:rPr lang="en-US" dirty="0"/>
              <a:t>Paths with high </a:t>
            </a:r>
            <a:r>
              <a:rPr lang="en-US" dirty="0" smtClean="0"/>
              <a:t>recurrence: B(conservative), G(foreign affairs), K(eyewitness)</a:t>
            </a:r>
            <a:endParaRPr lang="en-US" dirty="0"/>
          </a:p>
        </p:txBody>
      </p:sp>
      <p:sp>
        <p:nvSpPr>
          <p:cNvPr id="8" name="TextBox 7"/>
          <p:cNvSpPr txBox="1"/>
          <p:nvPr/>
        </p:nvSpPr>
        <p:spPr>
          <a:xfrm>
            <a:off x="1272383" y="4237253"/>
            <a:ext cx="4152679" cy="58477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b="1" i="1" dirty="0" smtClean="0">
                <a:latin typeface="Times"/>
                <a:cs typeface="Times"/>
              </a:rPr>
              <a:t>p</a:t>
            </a:r>
            <a:r>
              <a:rPr lang="en-US" sz="1600" b="1" i="1" baseline="-25000" dirty="0" smtClean="0">
                <a:latin typeface="Times"/>
                <a:cs typeface="Times"/>
              </a:rPr>
              <a:t>i </a:t>
            </a:r>
            <a:r>
              <a:rPr lang="en-US" sz="1600" b="1" dirty="0" smtClean="0">
                <a:latin typeface="Times"/>
                <a:cs typeface="Times"/>
              </a:rPr>
              <a:t>: </a:t>
            </a:r>
            <a:r>
              <a:rPr lang="en-US" sz="1600" dirty="0">
                <a:latin typeface="Times"/>
                <a:cs typeface="Times"/>
              </a:rPr>
              <a:t>P</a:t>
            </a:r>
            <a:r>
              <a:rPr lang="en-US" sz="1600" dirty="0" smtClean="0">
                <a:latin typeface="Times"/>
                <a:cs typeface="Times"/>
              </a:rPr>
              <a:t>robability </a:t>
            </a:r>
            <a:r>
              <a:rPr lang="en-US" sz="1600" dirty="0">
                <a:latin typeface="Times"/>
                <a:cs typeface="Times"/>
              </a:rPr>
              <a:t>that an article from domain </a:t>
            </a:r>
            <a:r>
              <a:rPr lang="en-US" sz="1600" i="1" dirty="0" err="1">
                <a:latin typeface="Times"/>
                <a:cs typeface="Times"/>
              </a:rPr>
              <a:t>i</a:t>
            </a:r>
            <a:r>
              <a:rPr lang="en-US" sz="1600" dirty="0">
                <a:latin typeface="Times"/>
                <a:cs typeface="Times"/>
              </a:rPr>
              <a:t> is in the top </a:t>
            </a:r>
            <a:r>
              <a:rPr lang="en-US" sz="1600" i="1" dirty="0">
                <a:latin typeface="Times"/>
                <a:cs typeface="Times"/>
              </a:rPr>
              <a:t>n</a:t>
            </a:r>
            <a:r>
              <a:rPr lang="en-US" sz="1600" dirty="0">
                <a:latin typeface="Times"/>
                <a:cs typeface="Times"/>
              </a:rPr>
              <a:t> most preferred articles of </a:t>
            </a:r>
            <a:r>
              <a:rPr lang="en-US" sz="1600" dirty="0" smtClean="0">
                <a:latin typeface="Times"/>
                <a:cs typeface="Times"/>
              </a:rPr>
              <a:t>a path.</a:t>
            </a:r>
            <a:endParaRPr lang="en-US" sz="1600" dirty="0">
              <a:latin typeface="Times"/>
              <a:cs typeface="Times"/>
            </a:endParaRPr>
          </a:p>
        </p:txBody>
      </p:sp>
    </p:spTree>
    <p:extLst>
      <p:ext uri="{BB962C8B-B14F-4D97-AF65-F5344CB8AC3E}">
        <p14:creationId xmlns:p14="http://schemas.microsoft.com/office/powerpoint/2010/main" val="3616748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6"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5">
                    <a:lumMod val="50000"/>
                  </a:schemeClr>
                </a:solidFill>
              </a:rPr>
              <a:t>Principal </a:t>
            </a:r>
            <a:r>
              <a:rPr lang="en-US" dirty="0" smtClean="0">
                <a:solidFill>
                  <a:schemeClr val="accent5">
                    <a:lumMod val="50000"/>
                  </a:schemeClr>
                </a:solidFill>
              </a:rPr>
              <a:t>Component </a:t>
            </a:r>
            <a:r>
              <a:rPr lang="en-US" dirty="0">
                <a:solidFill>
                  <a:schemeClr val="accent5">
                    <a:lumMod val="50000"/>
                  </a:schemeClr>
                </a:solidFill>
              </a:rPr>
              <a:t>A</a:t>
            </a:r>
            <a:r>
              <a:rPr lang="en-US" dirty="0" smtClean="0">
                <a:solidFill>
                  <a:schemeClr val="accent5">
                    <a:lumMod val="50000"/>
                  </a:schemeClr>
                </a:solidFill>
              </a:rPr>
              <a:t>nalysis </a:t>
            </a:r>
            <a:r>
              <a:rPr lang="en-US" dirty="0">
                <a:solidFill>
                  <a:schemeClr val="accent5">
                    <a:lumMod val="50000"/>
                  </a:schemeClr>
                </a:solidFill>
              </a:rPr>
              <a:t>C</a:t>
            </a:r>
            <a:r>
              <a:rPr lang="en-US" dirty="0" smtClean="0">
                <a:solidFill>
                  <a:schemeClr val="accent5">
                    <a:lumMod val="50000"/>
                  </a:schemeClr>
                </a:solidFill>
              </a:rPr>
              <a:t>orroborates </a:t>
            </a:r>
            <a:r>
              <a:rPr lang="en-US" dirty="0">
                <a:solidFill>
                  <a:schemeClr val="accent5">
                    <a:lumMod val="50000"/>
                  </a:schemeClr>
                </a:solidFill>
              </a:rPr>
              <a:t>P</a:t>
            </a:r>
            <a:r>
              <a:rPr lang="en-US" dirty="0" smtClean="0">
                <a:solidFill>
                  <a:schemeClr val="accent5">
                    <a:lumMod val="50000"/>
                  </a:schemeClr>
                </a:solidFill>
              </a:rPr>
              <a:t>ath </a:t>
            </a:r>
            <a:r>
              <a:rPr lang="en-US" dirty="0">
                <a:solidFill>
                  <a:schemeClr val="accent5">
                    <a:lumMod val="50000"/>
                  </a:schemeClr>
                </a:solidFill>
              </a:rPr>
              <a:t>M</a:t>
            </a:r>
            <a:r>
              <a:rPr lang="en-US" dirty="0" smtClean="0">
                <a:solidFill>
                  <a:schemeClr val="accent5">
                    <a:lumMod val="50000"/>
                  </a:schemeClr>
                </a:solidFill>
              </a:rPr>
              <a:t>eanings</a:t>
            </a:r>
            <a:endParaRPr lang="en-US" dirty="0">
              <a:solidFill>
                <a:schemeClr val="accent5">
                  <a:lumMod val="50000"/>
                </a:schemeClr>
              </a:solidFill>
            </a:endParaRPr>
          </a:p>
        </p:txBody>
      </p:sp>
      <p:pic>
        <p:nvPicPr>
          <p:cNvPr id="4" name="Content Placeholder 3" descr="PCA3.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870" t="7826" r="8264"/>
          <a:stretch/>
        </p:blipFill>
        <p:spPr>
          <a:xfrm>
            <a:off x="922676" y="2120586"/>
            <a:ext cx="5735352" cy="4227492"/>
          </a:xfrm>
        </p:spPr>
      </p:pic>
      <p:sp>
        <p:nvSpPr>
          <p:cNvPr id="3" name="TextBox 2"/>
          <p:cNvSpPr txBox="1"/>
          <p:nvPr/>
        </p:nvSpPr>
        <p:spPr>
          <a:xfrm>
            <a:off x="7489554" y="2218482"/>
            <a:ext cx="4428380" cy="3139321"/>
          </a:xfrm>
          <a:prstGeom prst="rect">
            <a:avLst/>
          </a:prstGeom>
          <a:noFill/>
        </p:spPr>
        <p:txBody>
          <a:bodyPr wrap="square" rtlCol="0">
            <a:spAutoFit/>
          </a:bodyPr>
          <a:lstStyle/>
          <a:p>
            <a:pPr marL="285750" indent="-285750">
              <a:buFont typeface="Arial"/>
              <a:buChar char="•"/>
            </a:pPr>
            <a:r>
              <a:rPr lang="en-US" dirty="0" smtClean="0"/>
              <a:t>PCA plot of core-user overlaps</a:t>
            </a:r>
          </a:p>
          <a:p>
            <a:pPr marL="285750" indent="-285750">
              <a:buFont typeface="Arial"/>
              <a:buChar char="•"/>
            </a:pPr>
            <a:endParaRPr lang="en-US" dirty="0"/>
          </a:p>
          <a:p>
            <a:pPr marL="285750" indent="-285750">
              <a:buFont typeface="Arial"/>
              <a:buChar char="•"/>
            </a:pPr>
            <a:r>
              <a:rPr lang="en-US" dirty="0" smtClean="0"/>
              <a:t>A </a:t>
            </a:r>
            <a:r>
              <a:rPr lang="en-US" dirty="0"/>
              <a:t>temporal and a political dimension emerge as a result of PCA analysis on user overlaps in paths. </a:t>
            </a:r>
            <a:endParaRPr lang="en-US" dirty="0" smtClean="0"/>
          </a:p>
          <a:p>
            <a:pPr marL="285750" indent="-285750">
              <a:buFont typeface="Arial"/>
              <a:buChar char="•"/>
            </a:pPr>
            <a:endParaRPr lang="en-US" dirty="0"/>
          </a:p>
          <a:p>
            <a:pPr marL="285750" indent="-285750">
              <a:buFont typeface="Arial"/>
              <a:buChar char="•"/>
            </a:pPr>
            <a:r>
              <a:rPr lang="en-US" dirty="0"/>
              <a:t>First two components explain 43% of </a:t>
            </a:r>
            <a:r>
              <a:rPr lang="en-US" dirty="0" smtClean="0"/>
              <a:t>variance</a:t>
            </a:r>
          </a:p>
          <a:p>
            <a:pPr marL="457200" indent="-457200">
              <a:buFont typeface="Wingdings" charset="2"/>
              <a:buChar char="§"/>
            </a:pPr>
            <a:endParaRPr lang="en-US" dirty="0"/>
          </a:p>
          <a:p>
            <a:pPr marL="285750" indent="-285750">
              <a:buFont typeface="Arial"/>
              <a:buChar char="•"/>
            </a:pPr>
            <a:r>
              <a:rPr lang="en-US" dirty="0"/>
              <a:t>Contents of paths agree with path positions in the PCA political dimension. </a:t>
            </a:r>
          </a:p>
        </p:txBody>
      </p:sp>
      <p:sp>
        <p:nvSpPr>
          <p:cNvPr id="5"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23</a:t>
            </a:fld>
            <a:endParaRPr lang="en-US" dirty="0"/>
          </a:p>
        </p:txBody>
      </p:sp>
      <p:sp>
        <p:nvSpPr>
          <p:cNvPr id="6" name="Rectangle 5"/>
          <p:cNvSpPr/>
          <p:nvPr/>
        </p:nvSpPr>
        <p:spPr>
          <a:xfrm>
            <a:off x="4635959" y="6045200"/>
            <a:ext cx="674023" cy="3028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049995" y="3004391"/>
            <a:ext cx="363812" cy="620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41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atarinFigureForDefense_sports.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9730" y="0"/>
            <a:ext cx="3568391" cy="6858000"/>
          </a:xfrm>
          <a:prstGeom prst="rect">
            <a:avLst/>
          </a:prstGeom>
        </p:spPr>
      </p:pic>
      <p:sp>
        <p:nvSpPr>
          <p:cNvPr id="8"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24</a:t>
            </a:fld>
            <a:endParaRPr lang="en-US" dirty="0"/>
          </a:p>
        </p:txBody>
      </p:sp>
      <p:sp>
        <p:nvSpPr>
          <p:cNvPr id="2" name="Title 1"/>
          <p:cNvSpPr>
            <a:spLocks noGrp="1"/>
          </p:cNvSpPr>
          <p:nvPr>
            <p:ph type="title"/>
          </p:nvPr>
        </p:nvSpPr>
        <p:spPr>
          <a:xfrm>
            <a:off x="1526741" y="274638"/>
            <a:ext cx="10013840" cy="1143000"/>
          </a:xfrm>
        </p:spPr>
        <p:txBody>
          <a:bodyPr>
            <a:normAutofit fontScale="90000"/>
          </a:bodyPr>
          <a:lstStyle/>
          <a:p>
            <a:r>
              <a:rPr lang="en-US" dirty="0" smtClean="0"/>
              <a:t>Alternative dataset: </a:t>
            </a:r>
            <a:br>
              <a:rPr lang="en-US" dirty="0" smtClean="0"/>
            </a:br>
            <a:r>
              <a:rPr lang="en-US" dirty="0" smtClean="0"/>
              <a:t>sports</a:t>
            </a:r>
            <a:endParaRPr lang="en-US" dirty="0"/>
          </a:p>
        </p:txBody>
      </p:sp>
      <p:sp>
        <p:nvSpPr>
          <p:cNvPr id="3" name="Content Placeholder 2"/>
          <p:cNvSpPr>
            <a:spLocks noGrp="1"/>
          </p:cNvSpPr>
          <p:nvPr>
            <p:ph idx="1"/>
          </p:nvPr>
        </p:nvSpPr>
        <p:spPr>
          <a:xfrm>
            <a:off x="1331606" y="1849348"/>
            <a:ext cx="7907436" cy="4563781"/>
          </a:xfrm>
        </p:spPr>
        <p:txBody>
          <a:bodyPr/>
          <a:lstStyle/>
          <a:p>
            <a:r>
              <a:rPr lang="en-US" dirty="0" smtClean="0"/>
              <a:t>Method is applicable to different contexts</a:t>
            </a:r>
          </a:p>
          <a:p>
            <a:r>
              <a:rPr lang="en-US" dirty="0" smtClean="0"/>
              <a:t>Found that Sports is highly event-driven with some early adopters for each event, joined by the rest some periods later:</a:t>
            </a:r>
          </a:p>
          <a:p>
            <a:pPr lvl="1"/>
            <a:r>
              <a:rPr lang="en-US" dirty="0" smtClean="0"/>
              <a:t>Asian (soccer) cup</a:t>
            </a:r>
          </a:p>
          <a:p>
            <a:pPr lvl="1"/>
            <a:r>
              <a:rPr lang="en-US" dirty="0" smtClean="0"/>
              <a:t>National leagues</a:t>
            </a:r>
          </a:p>
          <a:p>
            <a:pPr lvl="1"/>
            <a:r>
              <a:rPr lang="en-US" dirty="0" smtClean="0"/>
              <a:t>European cup</a:t>
            </a:r>
          </a:p>
          <a:p>
            <a:pPr lvl="1"/>
            <a:r>
              <a:rPr lang="en-US" dirty="0" smtClean="0"/>
              <a:t>Paralympics</a:t>
            </a:r>
          </a:p>
          <a:p>
            <a:pPr lvl="1"/>
            <a:r>
              <a:rPr lang="en-US" dirty="0" smtClean="0"/>
              <a:t>National soccer gossip</a:t>
            </a:r>
          </a:p>
        </p:txBody>
      </p:sp>
    </p:spTree>
    <p:extLst>
      <p:ext uri="{BB962C8B-B14F-4D97-AF65-F5344CB8AC3E}">
        <p14:creationId xmlns:p14="http://schemas.microsoft.com/office/powerpoint/2010/main" val="16190303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Computing</a:t>
            </a:r>
            <a:endParaRPr lang="en-US" dirty="0"/>
          </a:p>
        </p:txBody>
      </p:sp>
      <p:sp>
        <p:nvSpPr>
          <p:cNvPr id="3" name="Content Placeholder 2"/>
          <p:cNvSpPr>
            <a:spLocks noGrp="1"/>
          </p:cNvSpPr>
          <p:nvPr>
            <p:ph idx="1"/>
          </p:nvPr>
        </p:nvSpPr>
        <p:spPr>
          <a:xfrm>
            <a:off x="1526741" y="1600200"/>
            <a:ext cx="8468521" cy="4800600"/>
          </a:xfrm>
        </p:spPr>
        <p:txBody>
          <a:bodyPr>
            <a:normAutofit fontScale="92500" lnSpcReduction="10000"/>
          </a:bodyPr>
          <a:lstStyle/>
          <a:p>
            <a:pPr indent="-342900">
              <a:lnSpc>
                <a:spcPct val="110000"/>
              </a:lnSpc>
              <a:buFont typeface="Wingdings" charset="2"/>
              <a:buChar char="§"/>
            </a:pPr>
            <a:r>
              <a:rPr lang="en-US" sz="2400" dirty="0" smtClean="0">
                <a:solidFill>
                  <a:srgbClr val="000000"/>
                </a:solidFill>
              </a:rPr>
              <a:t>A macro structure </a:t>
            </a:r>
          </a:p>
          <a:p>
            <a:pPr lvl="1" indent="-342900">
              <a:lnSpc>
                <a:spcPct val="110000"/>
              </a:lnSpc>
            </a:pPr>
            <a:r>
              <a:rPr lang="en-US" dirty="0" smtClean="0">
                <a:solidFill>
                  <a:srgbClr val="000000"/>
                </a:solidFill>
              </a:rPr>
              <a:t>Constructed from elementary user actions</a:t>
            </a:r>
          </a:p>
          <a:p>
            <a:pPr lvl="1" indent="-342900">
              <a:lnSpc>
                <a:spcPct val="110000"/>
              </a:lnSpc>
            </a:pPr>
            <a:r>
              <a:rPr lang="en-US" dirty="0" smtClean="0">
                <a:solidFill>
                  <a:srgbClr val="000000"/>
                </a:solidFill>
              </a:rPr>
              <a:t>More than sum of its parts:</a:t>
            </a:r>
          </a:p>
          <a:p>
            <a:pPr lvl="2" indent="-342900">
              <a:lnSpc>
                <a:spcPct val="110000"/>
              </a:lnSpc>
            </a:pPr>
            <a:r>
              <a:rPr lang="en-US" dirty="0" smtClean="0">
                <a:solidFill>
                  <a:srgbClr val="000000"/>
                </a:solidFill>
              </a:rPr>
              <a:t>Relationship between parts of the structure. </a:t>
            </a:r>
          </a:p>
          <a:p>
            <a:pPr lvl="2" indent="-342900">
              <a:lnSpc>
                <a:spcPct val="110000"/>
              </a:lnSpc>
            </a:pPr>
            <a:r>
              <a:rPr lang="en-US" dirty="0" smtClean="0">
                <a:solidFill>
                  <a:srgbClr val="000000"/>
                </a:solidFill>
              </a:rPr>
              <a:t>What is not there as well as what is there.</a:t>
            </a:r>
          </a:p>
          <a:p>
            <a:pPr indent="-342900">
              <a:lnSpc>
                <a:spcPct val="110000"/>
              </a:lnSpc>
              <a:buFont typeface="Wingdings" charset="2"/>
              <a:buChar char="§"/>
            </a:pPr>
            <a:r>
              <a:rPr lang="en-US" sz="2400" dirty="0" smtClean="0">
                <a:solidFill>
                  <a:srgbClr val="000000"/>
                </a:solidFill>
              </a:rPr>
              <a:t>Current </a:t>
            </a:r>
            <a:r>
              <a:rPr lang="en-US" sz="2400" dirty="0">
                <a:solidFill>
                  <a:srgbClr val="000000"/>
                </a:solidFill>
              </a:rPr>
              <a:t>methods: </a:t>
            </a:r>
            <a:endParaRPr lang="en-US" sz="2400" dirty="0" smtClean="0">
              <a:solidFill>
                <a:srgbClr val="000000"/>
              </a:solidFill>
            </a:endParaRPr>
          </a:p>
          <a:p>
            <a:pPr lvl="1" indent="-342900">
              <a:lnSpc>
                <a:spcPct val="110000"/>
              </a:lnSpc>
              <a:buFont typeface="Wingdings" charset="2"/>
              <a:buChar char="§"/>
            </a:pPr>
            <a:r>
              <a:rPr lang="en-US" dirty="0" smtClean="0">
                <a:solidFill>
                  <a:srgbClr val="000000"/>
                </a:solidFill>
              </a:rPr>
              <a:t>partial </a:t>
            </a:r>
            <a:r>
              <a:rPr lang="en-US" dirty="0">
                <a:solidFill>
                  <a:srgbClr val="000000"/>
                </a:solidFill>
              </a:rPr>
              <a:t>snapshots of structures </a:t>
            </a:r>
            <a:r>
              <a:rPr lang="en-US" dirty="0" smtClean="0">
                <a:solidFill>
                  <a:srgbClr val="000000"/>
                </a:solidFill>
              </a:rPr>
              <a:t>in </a:t>
            </a:r>
            <a:r>
              <a:rPr lang="en-US" dirty="0">
                <a:solidFill>
                  <a:srgbClr val="000000"/>
                </a:solidFill>
              </a:rPr>
              <a:t>the </a:t>
            </a:r>
            <a:r>
              <a:rPr lang="en-US" dirty="0" smtClean="0">
                <a:solidFill>
                  <a:srgbClr val="000000"/>
                </a:solidFill>
              </a:rPr>
              <a:t>data</a:t>
            </a:r>
          </a:p>
          <a:p>
            <a:pPr lvl="1" indent="-342900">
              <a:lnSpc>
                <a:spcPct val="110000"/>
              </a:lnSpc>
              <a:buFont typeface="Wingdings" charset="2"/>
              <a:buChar char="§"/>
            </a:pPr>
            <a:r>
              <a:rPr lang="en-US" dirty="0" smtClean="0">
                <a:solidFill>
                  <a:srgbClr val="000000"/>
                </a:solidFill>
              </a:rPr>
              <a:t>either fine</a:t>
            </a:r>
            <a:r>
              <a:rPr lang="en-US" dirty="0">
                <a:solidFill>
                  <a:srgbClr val="000000"/>
                </a:solidFill>
              </a:rPr>
              <a:t>-grained or too general. </a:t>
            </a:r>
            <a:endParaRPr lang="en-US" dirty="0" smtClean="0">
              <a:solidFill>
                <a:srgbClr val="000000"/>
              </a:solidFill>
            </a:endParaRPr>
          </a:p>
          <a:p>
            <a:pPr lvl="1" indent="-342900">
              <a:lnSpc>
                <a:spcPct val="110000"/>
              </a:lnSpc>
            </a:pPr>
            <a:r>
              <a:rPr lang="en-US" dirty="0" smtClean="0"/>
              <a:t>What </a:t>
            </a:r>
            <a:r>
              <a:rPr lang="en-US" dirty="0"/>
              <a:t>is missing: a framework that provides an </a:t>
            </a:r>
            <a:r>
              <a:rPr lang="en-US" u="sng" dirty="0"/>
              <a:t>overall picture </a:t>
            </a:r>
            <a:r>
              <a:rPr lang="en-US" dirty="0"/>
              <a:t>and allows </a:t>
            </a:r>
            <a:r>
              <a:rPr lang="en-US" u="sng" dirty="0"/>
              <a:t>exploration</a:t>
            </a:r>
            <a:r>
              <a:rPr lang="en-US" dirty="0"/>
              <a:t> </a:t>
            </a:r>
            <a:r>
              <a:rPr lang="en-US" dirty="0">
                <a:sym typeface="Wingdings"/>
              </a:rPr>
              <a:t> a </a:t>
            </a:r>
            <a:r>
              <a:rPr lang="en-US" i="1" dirty="0">
                <a:sym typeface="Wingdings"/>
              </a:rPr>
              <a:t>gestalt</a:t>
            </a:r>
            <a:r>
              <a:rPr lang="en-US" dirty="0">
                <a:sym typeface="Wingdings"/>
              </a:rPr>
              <a:t> </a:t>
            </a:r>
            <a:r>
              <a:rPr lang="en-US" dirty="0" smtClean="0">
                <a:sym typeface="Wingdings"/>
              </a:rPr>
              <a:t>framework</a:t>
            </a:r>
          </a:p>
          <a:p>
            <a:pPr indent="-342900">
              <a:lnSpc>
                <a:spcPct val="110000"/>
              </a:lnSpc>
            </a:pPr>
            <a:r>
              <a:rPr lang="en-US" dirty="0" smtClean="0"/>
              <a:t>We began </a:t>
            </a:r>
            <a:r>
              <a:rPr lang="en-US" dirty="0"/>
              <a:t>with elementary actions (votes) </a:t>
            </a:r>
            <a:r>
              <a:rPr lang="en-US" dirty="0">
                <a:sym typeface="Wingdings"/>
              </a:rPr>
              <a:t></a:t>
            </a:r>
            <a:r>
              <a:rPr lang="en-US" dirty="0"/>
              <a:t> obtained global structure </a:t>
            </a:r>
            <a:r>
              <a:rPr lang="en-US" dirty="0">
                <a:sym typeface="Wingdings"/>
              </a:rPr>
              <a:t></a:t>
            </a:r>
            <a:r>
              <a:rPr lang="en-US" dirty="0"/>
              <a:t> the context in the structure gives back meaning to individual </a:t>
            </a:r>
            <a:r>
              <a:rPr lang="en-US" dirty="0" smtClean="0"/>
              <a:t>actions</a:t>
            </a:r>
            <a:endParaRPr lang="en-US" dirty="0"/>
          </a:p>
        </p:txBody>
      </p:sp>
      <p:pic>
        <p:nvPicPr>
          <p:cNvPr id="4" name="Picture 3" descr="gestaltTriangle.tiff"/>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57461"/>
          <a:stretch/>
        </p:blipFill>
        <p:spPr>
          <a:xfrm>
            <a:off x="9001514" y="1885507"/>
            <a:ext cx="2680831" cy="888517"/>
          </a:xfrm>
          <a:prstGeom prst="rect">
            <a:avLst/>
          </a:prstGeom>
        </p:spPr>
      </p:pic>
      <p:sp>
        <p:nvSpPr>
          <p:cNvPr id="5" name="TextBox 4"/>
          <p:cNvSpPr txBox="1"/>
          <p:nvPr/>
        </p:nvSpPr>
        <p:spPr>
          <a:xfrm>
            <a:off x="8658039" y="3962354"/>
            <a:ext cx="3332029" cy="338554"/>
          </a:xfrm>
          <a:prstGeom prst="rect">
            <a:avLst/>
          </a:prstGeom>
          <a:noFill/>
          <a:ln>
            <a:solidFill>
              <a:srgbClr val="A9A57C"/>
            </a:solidFill>
          </a:ln>
        </p:spPr>
        <p:txBody>
          <a:bodyPr wrap="square" rtlCol="0">
            <a:spAutoFit/>
          </a:bodyPr>
          <a:lstStyle/>
          <a:p>
            <a:pPr algn="ctr"/>
            <a:r>
              <a:rPr lang="en-US" sz="1600" dirty="0">
                <a:solidFill>
                  <a:srgbClr val="000000"/>
                </a:solidFill>
              </a:rPr>
              <a:t>Gestalt principle in D</a:t>
            </a:r>
            <a:r>
              <a:rPr lang="en-US" sz="1600" dirty="0" smtClean="0">
                <a:solidFill>
                  <a:srgbClr val="000000"/>
                </a:solidFill>
              </a:rPr>
              <a:t>esign</a:t>
            </a:r>
            <a:endParaRPr lang="en-US" sz="1600" dirty="0">
              <a:solidFill>
                <a:srgbClr val="000000"/>
              </a:solidFill>
            </a:endParaRPr>
          </a:p>
        </p:txBody>
      </p:sp>
      <p:sp>
        <p:nvSpPr>
          <p:cNvPr id="8"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25</a:t>
            </a:fld>
            <a:endParaRPr lang="en-US" dirty="0"/>
          </a:p>
        </p:txBody>
      </p:sp>
      <p:pic>
        <p:nvPicPr>
          <p:cNvPr id="9" name="Picture 8" descr="gestaltTriangle.tiff"/>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50000" r="55180" b="3732"/>
          <a:stretch/>
        </p:blipFill>
        <p:spPr>
          <a:xfrm>
            <a:off x="9023883" y="2983614"/>
            <a:ext cx="1201543" cy="966410"/>
          </a:xfrm>
          <a:prstGeom prst="rect">
            <a:avLst/>
          </a:prstGeom>
        </p:spPr>
      </p:pic>
      <p:pic>
        <p:nvPicPr>
          <p:cNvPr id="10" name="Picture 9" descr="gestaltTriangle.tiff"/>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9113" t="50000" b="10452"/>
          <a:stretch/>
        </p:blipFill>
        <p:spPr>
          <a:xfrm>
            <a:off x="10307613" y="2983615"/>
            <a:ext cx="1364211" cy="826043"/>
          </a:xfrm>
          <a:prstGeom prst="rect">
            <a:avLst/>
          </a:prstGeom>
        </p:spPr>
      </p:pic>
      <p:sp>
        <p:nvSpPr>
          <p:cNvPr id="6" name="TextBox 5"/>
          <p:cNvSpPr txBox="1"/>
          <p:nvPr/>
        </p:nvSpPr>
        <p:spPr>
          <a:xfrm>
            <a:off x="1348046" y="1689071"/>
            <a:ext cx="7653468" cy="1200329"/>
          </a:xfrm>
          <a:prstGeom prst="rect">
            <a:avLst/>
          </a:prstGeom>
          <a:noFill/>
        </p:spPr>
        <p:txBody>
          <a:bodyPr wrap="square" rtlCol="0">
            <a:spAutoFit/>
          </a:bodyPr>
          <a:lstStyle/>
          <a:p>
            <a:r>
              <a:rPr lang="en-US" dirty="0"/>
              <a:t>From the Merriam-Webster dictionary: Gestalt is a structure, configuration, or pattern of physical, biological, or psychological phenomena so integrated as to constitute a functional unit with properties not derivable by summation of its parts</a:t>
            </a:r>
            <a:r>
              <a:rPr lang="en-US" dirty="0" smtClean="0"/>
              <a:t>.</a:t>
            </a:r>
            <a:endParaRPr lang="en-US" b="1" dirty="0"/>
          </a:p>
        </p:txBody>
      </p:sp>
    </p:spTree>
    <p:extLst>
      <p:ext uri="{BB962C8B-B14F-4D97-AF65-F5344CB8AC3E}">
        <p14:creationId xmlns:p14="http://schemas.microsoft.com/office/powerpoint/2010/main" val="2026742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Reveals a New </a:t>
            </a:r>
            <a:r>
              <a:rPr lang="en-US" dirty="0"/>
              <a:t>P</a:t>
            </a:r>
            <a:r>
              <a:rPr lang="en-US" dirty="0" smtClean="0"/>
              <a:t>erspective</a:t>
            </a:r>
            <a:endParaRPr lang="en-US" dirty="0"/>
          </a:p>
        </p:txBody>
      </p:sp>
      <p:sp>
        <p:nvSpPr>
          <p:cNvPr id="3" name="Content Placeholder 2"/>
          <p:cNvSpPr>
            <a:spLocks noGrp="1"/>
          </p:cNvSpPr>
          <p:nvPr>
            <p:ph idx="1"/>
          </p:nvPr>
        </p:nvSpPr>
        <p:spPr>
          <a:xfrm>
            <a:off x="967781" y="1750717"/>
            <a:ext cx="5294691" cy="4771319"/>
          </a:xfrm>
        </p:spPr>
        <p:txBody>
          <a:bodyPr>
            <a:normAutofit/>
          </a:bodyPr>
          <a:lstStyle/>
          <a:p>
            <a:r>
              <a:rPr lang="en-US" sz="2400" dirty="0" smtClean="0"/>
              <a:t>Comparing two </a:t>
            </a:r>
            <a:r>
              <a:rPr lang="en-US" sz="2400" dirty="0"/>
              <a:t>users: </a:t>
            </a:r>
            <a:r>
              <a:rPr lang="en-US" sz="2400" dirty="0" smtClean="0"/>
              <a:t> 2 of their top </a:t>
            </a:r>
            <a:r>
              <a:rPr lang="en-US" sz="2400" dirty="0"/>
              <a:t>20 domains </a:t>
            </a:r>
            <a:r>
              <a:rPr lang="en-US" sz="2400" dirty="0" smtClean="0"/>
              <a:t>are different.</a:t>
            </a:r>
          </a:p>
          <a:p>
            <a:pPr lvl="2"/>
            <a:endParaRPr lang="en-US" dirty="0" smtClean="0"/>
          </a:p>
          <a:p>
            <a:pPr lvl="1"/>
            <a:r>
              <a:rPr lang="en-US" dirty="0" smtClean="0"/>
              <a:t>User 1</a:t>
            </a:r>
            <a:r>
              <a:rPr lang="en-US" dirty="0"/>
              <a:t> </a:t>
            </a:r>
            <a:r>
              <a:rPr lang="en-US" dirty="0" smtClean="0"/>
              <a:t>Consistency: 3.75</a:t>
            </a:r>
          </a:p>
          <a:p>
            <a:pPr lvl="2"/>
            <a:r>
              <a:rPr lang="en-US" dirty="0" smtClean="0"/>
              <a:t>Core </a:t>
            </a:r>
            <a:r>
              <a:rPr lang="en-US" dirty="0"/>
              <a:t>users in paths A, F, G, </a:t>
            </a:r>
            <a:r>
              <a:rPr lang="en-US" dirty="0" smtClean="0"/>
              <a:t>N: Reformist</a:t>
            </a:r>
            <a:r>
              <a:rPr lang="en-US" dirty="0"/>
              <a:t>, Foreign affairs, Human </a:t>
            </a:r>
            <a:r>
              <a:rPr lang="en-US" dirty="0" smtClean="0"/>
              <a:t>rights.</a:t>
            </a:r>
          </a:p>
          <a:p>
            <a:pPr lvl="2"/>
            <a:endParaRPr lang="en-US" dirty="0"/>
          </a:p>
          <a:p>
            <a:pPr lvl="1"/>
            <a:r>
              <a:rPr lang="en-US" dirty="0"/>
              <a:t>User </a:t>
            </a:r>
            <a:r>
              <a:rPr lang="en-US" dirty="0" smtClean="0"/>
              <a:t>2</a:t>
            </a:r>
            <a:r>
              <a:rPr lang="en-US" dirty="0"/>
              <a:t> </a:t>
            </a:r>
            <a:r>
              <a:rPr lang="en-US" dirty="0" smtClean="0"/>
              <a:t>Consistency: 0.6</a:t>
            </a:r>
          </a:p>
          <a:p>
            <a:pPr lvl="2"/>
            <a:r>
              <a:rPr lang="en-US" dirty="0" smtClean="0"/>
              <a:t>Core </a:t>
            </a:r>
            <a:r>
              <a:rPr lang="en-US" dirty="0"/>
              <a:t>user in paths A, C, D, G, K, L, </a:t>
            </a:r>
            <a:r>
              <a:rPr lang="en-US" dirty="0" smtClean="0"/>
              <a:t>N: Reformist</a:t>
            </a:r>
            <a:r>
              <a:rPr lang="en-US" dirty="0"/>
              <a:t>, Weakly conservative, Anti-Ahmadinejad, Foreign affairs, Eyewitness, Human </a:t>
            </a:r>
            <a:r>
              <a:rPr lang="en-US" dirty="0" smtClean="0"/>
              <a:t>rights.</a:t>
            </a:r>
          </a:p>
        </p:txBody>
      </p:sp>
      <p:graphicFrame>
        <p:nvGraphicFramePr>
          <p:cNvPr id="4" name="Object 3"/>
          <p:cNvGraphicFramePr>
            <a:graphicFrameLocks noChangeAspect="1"/>
          </p:cNvGraphicFramePr>
          <p:nvPr>
            <p:extLst>
              <p:ext uri="{D42A27DB-BD31-4B8C-83A1-F6EECF244321}">
                <p14:modId xmlns:p14="http://schemas.microsoft.com/office/powerpoint/2010/main" val="690365511"/>
              </p:ext>
            </p:extLst>
          </p:nvPr>
        </p:nvGraphicFramePr>
        <p:xfrm>
          <a:off x="6262472" y="1984967"/>
          <a:ext cx="7501467" cy="1473200"/>
        </p:xfrm>
        <a:graphic>
          <a:graphicData uri="http://schemas.openxmlformats.org/presentationml/2006/ole">
            <mc:AlternateContent xmlns:mc="http://schemas.openxmlformats.org/markup-compatibility/2006">
              <mc:Choice xmlns:v="urn:schemas-microsoft-com:vml" Requires="v">
                <p:oleObj spid="_x0000_s1032" name="Document" r:id="rId5" imgW="5626100" imgH="1473200" progId="Word.Document.12">
                  <p:embed/>
                </p:oleObj>
              </mc:Choice>
              <mc:Fallback>
                <p:oleObj name="Document" r:id="rId5" imgW="5626100" imgH="1473200" progId="Word.Document.12">
                  <p:embed/>
                  <p:pic>
                    <p:nvPicPr>
                      <p:cNvPr id="0" name=""/>
                      <p:cNvPicPr/>
                      <p:nvPr/>
                    </p:nvPicPr>
                    <p:blipFill>
                      <a:blip r:embed="rId6"/>
                      <a:stretch>
                        <a:fillRect/>
                      </a:stretch>
                    </p:blipFill>
                    <p:spPr>
                      <a:xfrm>
                        <a:off x="6262472" y="1984967"/>
                        <a:ext cx="7501467" cy="1473200"/>
                      </a:xfrm>
                      <a:prstGeom prst="rect">
                        <a:avLst/>
                      </a:prstGeom>
                    </p:spPr>
                  </p:pic>
                </p:oleObj>
              </mc:Fallback>
            </mc:AlternateContent>
          </a:graphicData>
        </a:graphic>
      </p:graphicFrame>
      <p:sp>
        <p:nvSpPr>
          <p:cNvPr id="5"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26</a:t>
            </a:fld>
            <a:endParaRPr lang="en-US" dirty="0"/>
          </a:p>
        </p:txBody>
      </p:sp>
      <p:grpSp>
        <p:nvGrpSpPr>
          <p:cNvPr id="13" name="Group 12"/>
          <p:cNvGrpSpPr/>
          <p:nvPr/>
        </p:nvGrpSpPr>
        <p:grpSpPr>
          <a:xfrm>
            <a:off x="6576414" y="3603519"/>
            <a:ext cx="5194191" cy="2142892"/>
            <a:chOff x="4932310" y="3603519"/>
            <a:chExt cx="3895643" cy="2142892"/>
          </a:xfrm>
        </p:grpSpPr>
        <p:pic>
          <p:nvPicPr>
            <p:cNvPr id="6" name="Picture 5" descr="consistencyScore.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310" y="4247214"/>
              <a:ext cx="3652710" cy="646249"/>
            </a:xfrm>
            <a:prstGeom prst="rect">
              <a:avLst/>
            </a:prstGeom>
          </p:spPr>
        </p:pic>
        <p:sp>
          <p:nvSpPr>
            <p:cNvPr id="7" name="Text Box 17"/>
            <p:cNvSpPr txBox="1">
              <a:spLocks noChangeArrowheads="1"/>
            </p:cNvSpPr>
            <p:nvPr/>
          </p:nvSpPr>
          <p:spPr bwMode="auto">
            <a:xfrm>
              <a:off x="5989001" y="5223191"/>
              <a:ext cx="129896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Number of path switches</a:t>
              </a:r>
              <a:endParaRPr lang="en-US" sz="1400" dirty="0">
                <a:solidFill>
                  <a:schemeClr val="hlink"/>
                </a:solidFill>
                <a:latin typeface="Times" charset="0"/>
              </a:endParaRPr>
            </a:p>
          </p:txBody>
        </p:sp>
        <p:sp>
          <p:nvSpPr>
            <p:cNvPr id="8" name="Line 20"/>
            <p:cNvSpPr>
              <a:spLocks noChangeShapeType="1"/>
            </p:cNvSpPr>
            <p:nvPr/>
          </p:nvSpPr>
          <p:spPr bwMode="auto">
            <a:xfrm flipH="1">
              <a:off x="6727861" y="4893463"/>
              <a:ext cx="419210" cy="329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17"/>
            <p:cNvSpPr txBox="1">
              <a:spLocks noChangeArrowheads="1"/>
            </p:cNvSpPr>
            <p:nvPr/>
          </p:nvSpPr>
          <p:spPr bwMode="auto">
            <a:xfrm>
              <a:off x="7454049" y="5223191"/>
              <a:ext cx="137390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Number of unique paths</a:t>
              </a:r>
              <a:endParaRPr lang="en-US" sz="1400" dirty="0">
                <a:solidFill>
                  <a:schemeClr val="hlink"/>
                </a:solidFill>
                <a:latin typeface="Times" charset="0"/>
              </a:endParaRPr>
            </a:p>
          </p:txBody>
        </p:sp>
        <p:sp>
          <p:nvSpPr>
            <p:cNvPr id="10" name="Line 20"/>
            <p:cNvSpPr>
              <a:spLocks noChangeShapeType="1"/>
            </p:cNvSpPr>
            <p:nvPr/>
          </p:nvSpPr>
          <p:spPr bwMode="auto">
            <a:xfrm flipH="1">
              <a:off x="7864837" y="4893463"/>
              <a:ext cx="157641" cy="329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Text Box 17"/>
            <p:cNvSpPr txBox="1">
              <a:spLocks noChangeArrowheads="1"/>
            </p:cNvSpPr>
            <p:nvPr/>
          </p:nvSpPr>
          <p:spPr bwMode="auto">
            <a:xfrm>
              <a:off x="5971087" y="3603519"/>
              <a:ext cx="137390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400" dirty="0" smtClean="0">
                  <a:solidFill>
                    <a:schemeClr val="hlink"/>
                  </a:solidFill>
                  <a:latin typeface="Times" charset="0"/>
                </a:rPr>
                <a:t>Number of active periods</a:t>
              </a:r>
              <a:endParaRPr lang="en-US" sz="1400" dirty="0">
                <a:solidFill>
                  <a:schemeClr val="hlink"/>
                </a:solidFill>
                <a:latin typeface="Times" charset="0"/>
              </a:endParaRPr>
            </a:p>
          </p:txBody>
        </p:sp>
        <p:sp>
          <p:nvSpPr>
            <p:cNvPr id="12" name="Line 20"/>
            <p:cNvSpPr>
              <a:spLocks noChangeShapeType="1"/>
            </p:cNvSpPr>
            <p:nvPr/>
          </p:nvSpPr>
          <p:spPr bwMode="auto">
            <a:xfrm flipH="1" flipV="1">
              <a:off x="7147069" y="3969812"/>
              <a:ext cx="294649" cy="2774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063726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of a Gestalt Approach</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smtClean="0"/>
              <a:t>Automated </a:t>
            </a:r>
            <a:r>
              <a:rPr lang="en-US" dirty="0"/>
              <a:t>and unsupervised </a:t>
            </a:r>
          </a:p>
          <a:p>
            <a:pPr>
              <a:lnSpc>
                <a:spcPct val="110000"/>
              </a:lnSpc>
            </a:pPr>
            <a:r>
              <a:rPr lang="en-US" dirty="0" smtClean="0"/>
              <a:t>Paths </a:t>
            </a:r>
            <a:r>
              <a:rPr lang="en-US" dirty="0"/>
              <a:t>with </a:t>
            </a:r>
            <a:r>
              <a:rPr lang="en-US" u="sng" dirty="0"/>
              <a:t>distinct</a:t>
            </a:r>
            <a:r>
              <a:rPr lang="en-US" dirty="0"/>
              <a:t> and </a:t>
            </a:r>
            <a:r>
              <a:rPr lang="en-US" u="sng" dirty="0"/>
              <a:t>meaningful</a:t>
            </a:r>
            <a:r>
              <a:rPr lang="en-US" dirty="0"/>
              <a:t> preferences. </a:t>
            </a:r>
          </a:p>
          <a:p>
            <a:pPr>
              <a:lnSpc>
                <a:spcPct val="110000"/>
              </a:lnSpc>
            </a:pPr>
            <a:r>
              <a:rPr lang="en-US" dirty="0"/>
              <a:t>Incorporates both users and content (vs. just one)</a:t>
            </a:r>
          </a:p>
          <a:p>
            <a:pPr>
              <a:lnSpc>
                <a:spcPct val="110000"/>
              </a:lnSpc>
            </a:pPr>
            <a:r>
              <a:rPr lang="en-US" dirty="0" smtClean="0"/>
              <a:t>Data </a:t>
            </a:r>
            <a:r>
              <a:rPr lang="en-US" dirty="0"/>
              <a:t>driven (no priors) and less computationally intensive</a:t>
            </a:r>
          </a:p>
          <a:p>
            <a:pPr>
              <a:lnSpc>
                <a:spcPct val="110000"/>
              </a:lnSpc>
            </a:pPr>
            <a:r>
              <a:rPr lang="en-US" dirty="0" smtClean="0"/>
              <a:t>Arranging </a:t>
            </a:r>
            <a:r>
              <a:rPr lang="en-US" dirty="0"/>
              <a:t>in layers </a:t>
            </a:r>
            <a:r>
              <a:rPr lang="en-US" dirty="0" smtClean="0"/>
              <a:t>allows </a:t>
            </a:r>
            <a:r>
              <a:rPr lang="en-US" dirty="0"/>
              <a:t>for both high-level and fine-grained inspection of </a:t>
            </a:r>
            <a:r>
              <a:rPr lang="en-US" dirty="0" smtClean="0"/>
              <a:t>dynamics over </a:t>
            </a:r>
            <a:r>
              <a:rPr lang="en-US" dirty="0"/>
              <a:t>time</a:t>
            </a:r>
          </a:p>
          <a:p>
            <a:pPr lvl="1">
              <a:lnSpc>
                <a:spcPct val="110000"/>
              </a:lnSpc>
            </a:pPr>
            <a:r>
              <a:rPr lang="en-US" dirty="0"/>
              <a:t>Articles, </a:t>
            </a:r>
            <a:r>
              <a:rPr lang="en-US" dirty="0" err="1"/>
              <a:t>urls</a:t>
            </a:r>
            <a:r>
              <a:rPr lang="en-US" dirty="0"/>
              <a:t>, words for each community at each time</a:t>
            </a:r>
          </a:p>
          <a:p>
            <a:pPr lvl="1">
              <a:lnSpc>
                <a:spcPct val="110000"/>
              </a:lnSpc>
            </a:pPr>
            <a:r>
              <a:rPr lang="en-US" dirty="0"/>
              <a:t>URLs and words for each path</a:t>
            </a:r>
          </a:p>
          <a:p>
            <a:pPr lvl="1">
              <a:lnSpc>
                <a:spcPct val="110000"/>
              </a:lnSpc>
            </a:pPr>
            <a:r>
              <a:rPr lang="en-US" dirty="0"/>
              <a:t>Users in each community (</a:t>
            </a:r>
            <a:r>
              <a:rPr lang="en-US" dirty="0" err="1"/>
              <a:t>pagerank</a:t>
            </a:r>
            <a:r>
              <a:rPr lang="en-US" dirty="0" smtClean="0"/>
              <a:t>)</a:t>
            </a:r>
          </a:p>
          <a:p>
            <a:pPr>
              <a:lnSpc>
                <a:spcPct val="110000"/>
              </a:lnSpc>
            </a:pPr>
            <a:r>
              <a:rPr lang="en-US" dirty="0" smtClean="0"/>
              <a:t>One </a:t>
            </a:r>
            <a:r>
              <a:rPr lang="en-US" dirty="0"/>
              <a:t>can ask further questions using this global </a:t>
            </a:r>
            <a:r>
              <a:rPr lang="en-US" dirty="0" smtClean="0"/>
              <a:t>picture</a:t>
            </a:r>
          </a:p>
          <a:p>
            <a:pPr>
              <a:lnSpc>
                <a:spcPct val="110000"/>
              </a:lnSpc>
            </a:pPr>
            <a:r>
              <a:rPr lang="en-US" dirty="0"/>
              <a:t>Reveals a new perspective otherwise </a:t>
            </a:r>
            <a:r>
              <a:rPr lang="en-US" dirty="0" smtClean="0"/>
              <a:t>unknown</a:t>
            </a:r>
            <a:endParaRPr lang="en-US" dirty="0"/>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27</a:t>
            </a:fld>
            <a:endParaRPr lang="en-US" dirty="0"/>
          </a:p>
        </p:txBody>
      </p:sp>
    </p:spTree>
    <p:extLst>
      <p:ext uri="{BB962C8B-B14F-4D97-AF65-F5344CB8AC3E}">
        <p14:creationId xmlns:p14="http://schemas.microsoft.com/office/powerpoint/2010/main" val="602903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en-US" dirty="0" smtClean="0"/>
              <a:t>We proposed a Gestalt approach: </a:t>
            </a:r>
            <a:r>
              <a:rPr lang="en-US" dirty="0"/>
              <a:t>Reveals a new perspective otherwise </a:t>
            </a:r>
            <a:r>
              <a:rPr lang="en-US" dirty="0" smtClean="0"/>
              <a:t>unknown</a:t>
            </a:r>
          </a:p>
          <a:p>
            <a:pPr>
              <a:lnSpc>
                <a:spcPct val="110000"/>
              </a:lnSpc>
            </a:pPr>
            <a:r>
              <a:rPr lang="en-US" dirty="0" smtClean="0"/>
              <a:t>Automated </a:t>
            </a:r>
            <a:r>
              <a:rPr lang="en-US" dirty="0"/>
              <a:t>and unsupervised </a:t>
            </a:r>
            <a:r>
              <a:rPr lang="en-US" dirty="0" smtClean="0"/>
              <a:t>method produced paths </a:t>
            </a:r>
            <a:r>
              <a:rPr lang="en-US" dirty="0"/>
              <a:t>with </a:t>
            </a:r>
            <a:r>
              <a:rPr lang="en-US" u="sng" dirty="0"/>
              <a:t>distinct</a:t>
            </a:r>
            <a:r>
              <a:rPr lang="en-US" dirty="0"/>
              <a:t> and </a:t>
            </a:r>
            <a:r>
              <a:rPr lang="en-US" u="sng" dirty="0"/>
              <a:t>meaningful</a:t>
            </a:r>
            <a:r>
              <a:rPr lang="en-US" dirty="0"/>
              <a:t> preferences. </a:t>
            </a:r>
          </a:p>
          <a:p>
            <a:r>
              <a:rPr lang="en-US" dirty="0" smtClean="0"/>
              <a:t>Questions:</a:t>
            </a:r>
          </a:p>
          <a:p>
            <a:pPr lvl="1"/>
            <a:r>
              <a:rPr lang="en-US" dirty="0" smtClean="0"/>
              <a:t>Does a gestalt approach sacrifice complexity and sophistication?</a:t>
            </a:r>
          </a:p>
          <a:p>
            <a:pPr lvl="1"/>
            <a:r>
              <a:rPr lang="en-US" dirty="0" smtClean="0"/>
              <a:t>Is this the “single”  “True” </a:t>
            </a:r>
            <a:r>
              <a:rPr lang="en-US" dirty="0"/>
              <a:t>structure? </a:t>
            </a:r>
            <a:endParaRPr lang="en-US" dirty="0" smtClean="0"/>
          </a:p>
          <a:p>
            <a:pPr lvl="1"/>
            <a:r>
              <a:rPr lang="en-US" dirty="0" smtClean="0"/>
              <a:t>Can </a:t>
            </a:r>
            <a:r>
              <a:rPr lang="en-US" dirty="0"/>
              <a:t>one combine user actions with different/multiple/undefined intentions</a:t>
            </a:r>
            <a:r>
              <a:rPr lang="en-US" dirty="0" smtClean="0"/>
              <a:t>?</a:t>
            </a:r>
          </a:p>
          <a:p>
            <a:r>
              <a:rPr lang="en-US" dirty="0"/>
              <a:t>Ethical considerations: surveillance and </a:t>
            </a:r>
            <a:r>
              <a:rPr lang="en-US" dirty="0" smtClean="0"/>
              <a:t>privacy</a:t>
            </a:r>
          </a:p>
          <a:p>
            <a:r>
              <a:rPr lang="en-US" dirty="0" smtClean="0"/>
              <a:t>Future direction</a:t>
            </a:r>
          </a:p>
          <a:p>
            <a:pPr lvl="1"/>
            <a:r>
              <a:rPr lang="en-US" dirty="0" smtClean="0"/>
              <a:t>Collaboration with social scientists</a:t>
            </a:r>
          </a:p>
          <a:p>
            <a:pPr lvl="1"/>
            <a:r>
              <a:rPr lang="en-US" dirty="0" smtClean="0"/>
              <a:t>Developing further global metrics</a:t>
            </a:r>
          </a:p>
          <a:p>
            <a:pPr lvl="1"/>
            <a:r>
              <a:rPr lang="en-US" dirty="0" smtClean="0"/>
              <a:t>Creative evaluation methods are needed</a:t>
            </a:r>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28</a:t>
            </a:fld>
            <a:endParaRPr lang="en-US" dirty="0"/>
          </a:p>
        </p:txBody>
      </p:sp>
    </p:spTree>
    <p:extLst>
      <p:ext uri="{BB962C8B-B14F-4D97-AF65-F5344CB8AC3E}">
        <p14:creationId xmlns:p14="http://schemas.microsoft.com/office/powerpoint/2010/main" val="1331121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pPr algn="ctr"/>
            <a:r>
              <a:rPr lang="en-US">
                <a:latin typeface="Times New Roman" charset="0"/>
                <a:ea typeface="MS PGothic" charset="0"/>
              </a:rPr>
              <a:t>Experiments</a:t>
            </a:r>
          </a:p>
        </p:txBody>
      </p:sp>
      <p:graphicFrame>
        <p:nvGraphicFramePr>
          <p:cNvPr id="2" name="Content Placeholder 1"/>
          <p:cNvGraphicFramePr>
            <a:graphicFrameLocks noGrp="1"/>
          </p:cNvGraphicFramePr>
          <p:nvPr>
            <p:ph idx="1"/>
          </p:nvPr>
        </p:nvGraphicFramePr>
        <p:xfrm>
          <a:off x="711200" y="1874521"/>
          <a:ext cx="10871199" cy="4038612"/>
        </p:xfrm>
        <a:graphic>
          <a:graphicData uri="http://schemas.openxmlformats.org/drawingml/2006/table">
            <a:tbl>
              <a:tblPr/>
              <a:tblGrid>
                <a:gridCol w="2791884"/>
                <a:gridCol w="2194982"/>
                <a:gridCol w="2093384"/>
                <a:gridCol w="1896533"/>
                <a:gridCol w="1894416"/>
              </a:tblGrid>
              <a:tr h="10210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cap="none" normalizeH="0" baseline="0">
                          <a:ln>
                            <a:noFill/>
                          </a:ln>
                          <a:solidFill>
                            <a:srgbClr val="FFFFFF"/>
                          </a:solidFill>
                          <a:effectLst/>
                          <a:latin typeface="Times New Roman" charset="0"/>
                          <a:ea typeface="MS PGothic" charset="0"/>
                          <a:cs typeface="Arial" charset="0"/>
                        </a:rPr>
                        <a:t>Corpus</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B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900" b="1" i="0" u="none" strike="noStrike" cap="none" normalizeH="0" baseline="0" dirty="0">
                          <a:ln>
                            <a:noFill/>
                          </a:ln>
                          <a:solidFill>
                            <a:srgbClr val="FFFFFF"/>
                          </a:solidFill>
                          <a:effectLst/>
                          <a:latin typeface="Times New Roman" charset="0"/>
                          <a:ea typeface="MS PGothic" charset="0"/>
                          <a:cs typeface="MS PGothic" charset="0"/>
                        </a:rPr>
                        <a:t>Cafemom threads</a:t>
                      </a:r>
                      <a:endParaRPr kumimoji="0" lang="en-US" sz="2900" b="1" i="0" u="none" strike="noStrike" cap="none" normalizeH="0" baseline="0" dirty="0">
                        <a:ln>
                          <a:noFill/>
                        </a:ln>
                        <a:solidFill>
                          <a:srgbClr val="FFFFFF"/>
                        </a:solidFill>
                        <a:effectLst/>
                        <a:latin typeface="Times New Roman" charset="0"/>
                        <a:ea typeface="MS PGothic" charset="0"/>
                        <a:cs typeface="MS PGothic" charset="0"/>
                      </a:endParaRP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B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cap="none" normalizeH="0" baseline="0">
                          <a:ln>
                            <a:noFill/>
                          </a:ln>
                          <a:solidFill>
                            <a:srgbClr val="FFFFFF"/>
                          </a:solidFill>
                          <a:effectLst/>
                          <a:latin typeface="Times New Roman" charset="0"/>
                          <a:ea typeface="MS PGothic" charset="0"/>
                          <a:cs typeface="MS PGothic" charset="0"/>
                        </a:rPr>
                        <a:t>NSF abstracts</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B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900" b="1" i="0" u="none" strike="noStrike" cap="none" normalizeH="0" baseline="0">
                          <a:ln>
                            <a:noFill/>
                          </a:ln>
                          <a:solidFill>
                            <a:srgbClr val="FFFFFF"/>
                          </a:solidFill>
                          <a:effectLst/>
                          <a:latin typeface="Times New Roman" charset="0"/>
                          <a:ea typeface="MS PGothic" charset="0"/>
                          <a:cs typeface="MS PGothic" charset="0"/>
                        </a:rPr>
                        <a:t>Reuters news</a:t>
                      </a:r>
                      <a:endParaRPr kumimoji="0" lang="en-US" sz="2900" b="1" i="0" u="none" strike="noStrike" cap="none" normalizeH="0" baseline="0">
                        <a:ln>
                          <a:noFill/>
                        </a:ln>
                        <a:solidFill>
                          <a:srgbClr val="FFFFFF"/>
                        </a:solidFill>
                        <a:effectLst/>
                        <a:latin typeface="Times New Roman" charset="0"/>
                        <a:ea typeface="MS PGothic" charset="0"/>
                        <a:cs typeface="MS PGothic" charset="0"/>
                      </a:endParaRP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B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cap="none" normalizeH="0" baseline="0">
                          <a:ln>
                            <a:noFill/>
                          </a:ln>
                          <a:solidFill>
                            <a:srgbClr val="FFFFFF"/>
                          </a:solidFill>
                          <a:effectLst/>
                          <a:latin typeface="Times New Roman" charset="0"/>
                          <a:ea typeface="MS PGothic" charset="0"/>
                          <a:cs typeface="MS PGothic" charset="0"/>
                        </a:rPr>
                        <a:t>Twitter tweets</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B9"/>
                    </a:solidFill>
                  </a:tcPr>
                </a:tc>
              </a:tr>
              <a:tr h="9696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rgbClr val="000000"/>
                          </a:solidFill>
                          <a:effectLst/>
                          <a:latin typeface="Times New Roman" charset="0"/>
                          <a:ea typeface="MS PGothic" charset="0"/>
                          <a:cs typeface="Arial" charset="0"/>
                        </a:rPr>
                        <a:t>The number of documents</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139,455</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132,371</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297,</a:t>
                      </a:r>
                      <a:r>
                        <a:rPr kumimoji="0" lang="en-US" altLang="zh-CN" sz="2400" b="0" i="0" u="none" strike="noStrike" cap="none" normalizeH="0" baseline="0">
                          <a:ln>
                            <a:noFill/>
                          </a:ln>
                          <a:solidFill>
                            <a:srgbClr val="000000"/>
                          </a:solidFill>
                          <a:effectLst/>
                          <a:latin typeface="Times New Roman" charset="0"/>
                          <a:ea typeface="MS PGothic" charset="0"/>
                          <a:cs typeface="MS PGothic" charset="0"/>
                        </a:rPr>
                        <a:t>141</a:t>
                      </a:r>
                      <a:endParaRPr kumimoji="0" lang="en-US" sz="2400" b="0" i="0" u="none" strike="noStrike" cap="none" normalizeH="0" baseline="0">
                        <a:ln>
                          <a:noFill/>
                        </a:ln>
                        <a:solidFill>
                          <a:srgbClr val="000000"/>
                        </a:solidFill>
                        <a:effectLst/>
                        <a:latin typeface="Times New Roman" charset="0"/>
                        <a:ea typeface="MS PGothic" charset="0"/>
                        <a:cs typeface="MS PGothic" charset="0"/>
                      </a:endParaRP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2,665,947</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r>
              <a:tr h="10210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rgbClr val="000000"/>
                          </a:solidFill>
                          <a:effectLst/>
                          <a:latin typeface="Times New Roman" charset="0"/>
                          <a:ea typeface="MS PGothic" charset="0"/>
                          <a:cs typeface="Arial" charset="0"/>
                        </a:rPr>
                        <a:t>Size of vocabulary</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24,389</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11,829</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22,141</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11,304</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3"/>
                    </a:solidFill>
                  </a:tcPr>
                </a:tc>
              </a:tr>
              <a:tr h="10210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rgbClr val="000000"/>
                          </a:solidFill>
                          <a:effectLst/>
                          <a:latin typeface="Times New Roman" charset="0"/>
                          <a:ea typeface="MS PGothic" charset="0"/>
                          <a:cs typeface="Arial" charset="0"/>
                        </a:rPr>
                        <a:t>The number of tokens</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521,888,703</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15,267,732</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36,363,812</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Times New Roman" charset="0"/>
                          <a:ea typeface="MS PGothic" charset="0"/>
                          <a:cs typeface="MS PGothic" charset="0"/>
                        </a:rPr>
                        <a:t>19,693,219</a:t>
                      </a:r>
                    </a:p>
                  </a:txBody>
                  <a:tcPr marL="121920" marR="12192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6"/>
                    </a:solidFill>
                  </a:tcPr>
                </a:tc>
              </a:tr>
            </a:tbl>
          </a:graphicData>
        </a:graphic>
      </p:graphicFrame>
    </p:spTree>
    <p:extLst>
      <p:ext uri="{BB962C8B-B14F-4D97-AF65-F5344CB8AC3E}">
        <p14:creationId xmlns:p14="http://schemas.microsoft.com/office/powerpoint/2010/main" val="14431971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7166" y="687144"/>
            <a:ext cx="9270937" cy="754856"/>
          </a:xfrm>
          <a:prstGeom prst="rect">
            <a:avLst/>
          </a:prstGeom>
          <a:noFill/>
        </p:spPr>
        <p:txBody>
          <a:bodyPr wrap="square" lIns="107478" tIns="53738" rIns="107478" bIns="53738" rtlCol="0">
            <a:spAutoFit/>
          </a:bodyPr>
          <a:lstStyle/>
          <a:p>
            <a:pPr algn="ctr"/>
            <a:r>
              <a:rPr lang="en-US" sz="4200" b="1" dirty="0"/>
              <a:t>The Alien’s Human Problem</a:t>
            </a:r>
          </a:p>
        </p:txBody>
      </p:sp>
      <p:sp>
        <p:nvSpPr>
          <p:cNvPr id="4" name="Title 3"/>
          <p:cNvSpPr>
            <a:spLocks noGrp="1"/>
          </p:cNvSpPr>
          <p:nvPr>
            <p:ph type="title"/>
          </p:nvPr>
        </p:nvSpPr>
        <p:spPr>
          <a:xfrm>
            <a:off x="1097280" y="204101"/>
            <a:ext cx="10058400" cy="1450757"/>
          </a:xfrm>
        </p:spPr>
        <p:txBody>
          <a:bodyPr/>
          <a:lstStyle/>
          <a:p>
            <a:endParaRPr lang="en-US"/>
          </a:p>
        </p:txBody>
      </p:sp>
      <p:sp>
        <p:nvSpPr>
          <p:cNvPr id="6" name="Rectangle 3"/>
          <p:cNvSpPr>
            <a:spLocks noChangeArrowheads="1"/>
          </p:cNvSpPr>
          <p:nvPr/>
        </p:nvSpPr>
        <p:spPr bwMode="auto">
          <a:xfrm>
            <a:off x="260531" y="1654858"/>
            <a:ext cx="11772708" cy="4679008"/>
          </a:xfrm>
          <a:prstGeom prst="rect">
            <a:avLst/>
          </a:prstGeom>
          <a:noFill/>
          <a:ln w="9525">
            <a:noFill/>
            <a:miter lim="800000"/>
            <a:headEnd/>
            <a:tailEnd/>
          </a:ln>
        </p:spPr>
        <p:txBody>
          <a:bodyPr wrap="square" lIns="107478" tIns="53738" rIns="107478" bIns="53738">
            <a:spAutoFit/>
          </a:bodyPr>
          <a:lstStyle/>
          <a:p>
            <a:pPr marL="403041" indent="-403041" eaLnBrk="0" hangingPunct="0">
              <a:buFont typeface="Arial" pitchFamily="34" charset="0"/>
              <a:buChar char="•"/>
            </a:pPr>
            <a:r>
              <a:rPr lang="en-US" sz="3300" dirty="0"/>
              <a:t> Petabytes of microscopic-scale data collected at the user level, comprising user clicks, posts, searches, shared </a:t>
            </a:r>
            <a:r>
              <a:rPr lang="en-US" sz="3300" dirty="0" smtClean="0"/>
              <a:t>content</a:t>
            </a:r>
            <a:r>
              <a:rPr lang="en-US" sz="3300" dirty="0"/>
              <a:t> </a:t>
            </a:r>
            <a:r>
              <a:rPr lang="en-US" sz="3300" dirty="0" smtClean="0"/>
              <a:t>etc</a:t>
            </a:r>
            <a:r>
              <a:rPr lang="en-US" sz="3300" dirty="0"/>
              <a:t>. </a:t>
            </a:r>
          </a:p>
          <a:p>
            <a:pPr marL="403041" indent="-403041" eaLnBrk="0" hangingPunct="0">
              <a:buFont typeface="Arial" pitchFamily="34" charset="0"/>
              <a:buChar char="•"/>
            </a:pPr>
            <a:r>
              <a:rPr lang="en-US" sz="3300" dirty="0"/>
              <a:t>Analogous to the natural sciences: To come up with models at any scale, we find ways to measure collective and average quantities.</a:t>
            </a:r>
          </a:p>
          <a:p>
            <a:pPr marL="403041" indent="-403041" eaLnBrk="0" hangingPunct="0">
              <a:buFont typeface="Arial" pitchFamily="34" charset="0"/>
              <a:buChar char="•"/>
            </a:pPr>
            <a:r>
              <a:rPr lang="en-US" sz="3300" dirty="0"/>
              <a:t>So we need to develop measurement devices that capture the macroscopic structures in the data to find what features  are interesting and then develop models of how they may have emerged. </a:t>
            </a:r>
          </a:p>
        </p:txBody>
      </p:sp>
    </p:spTree>
    <p:extLst>
      <p:ext uri="{BB962C8B-B14F-4D97-AF65-F5344CB8AC3E}">
        <p14:creationId xmlns:p14="http://schemas.microsoft.com/office/powerpoint/2010/main" val="37048929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287" y="283933"/>
            <a:ext cx="10409891" cy="1144120"/>
          </a:xfrm>
        </p:spPr>
        <p:txBody>
          <a:bodyPr/>
          <a:lstStyle/>
          <a:p>
            <a:r>
              <a:rPr lang="en-US" dirty="0" smtClean="0"/>
              <a:t>Topic Extraction</a:t>
            </a:r>
            <a:endParaRPr lang="en-US" dirty="0"/>
          </a:p>
        </p:txBody>
      </p:sp>
      <p:pic>
        <p:nvPicPr>
          <p:cNvPr id="45059" name="Picture 3"/>
          <p:cNvPicPr>
            <a:picLocks noChangeAspect="1" noChangeArrowheads="1"/>
          </p:cNvPicPr>
          <p:nvPr/>
        </p:nvPicPr>
        <p:blipFill>
          <a:blip r:embed="rId2" cstate="print"/>
          <a:srcRect/>
          <a:stretch>
            <a:fillRect/>
          </a:stretch>
        </p:blipFill>
        <p:spPr bwMode="auto">
          <a:xfrm>
            <a:off x="3993314" y="1412932"/>
            <a:ext cx="4778834" cy="1609002"/>
          </a:xfrm>
          <a:prstGeom prst="rect">
            <a:avLst/>
          </a:prstGeom>
          <a:noFill/>
          <a:ln w="9525">
            <a:noFill/>
            <a:miter lim="800000"/>
            <a:headEnd/>
            <a:tailEnd/>
          </a:ln>
        </p:spPr>
      </p:pic>
      <p:pic>
        <p:nvPicPr>
          <p:cNvPr id="4506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2558" y="2622575"/>
            <a:ext cx="3675022" cy="1612856"/>
          </a:xfrm>
          <a:prstGeom prst="rect">
            <a:avLst/>
          </a:prstGeom>
          <a:noFill/>
          <a:ln w="9525">
            <a:noFill/>
            <a:miter lim="800000"/>
            <a:headEnd/>
            <a:tailEnd/>
          </a:ln>
        </p:spPr>
      </p:pic>
      <p:pic>
        <p:nvPicPr>
          <p:cNvPr id="45061"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816380" y="2541932"/>
            <a:ext cx="3828040" cy="1693499"/>
          </a:xfrm>
          <a:prstGeom prst="rect">
            <a:avLst/>
          </a:prstGeom>
          <a:noFill/>
          <a:ln w="9525">
            <a:noFill/>
            <a:miter lim="800000"/>
            <a:headEnd/>
            <a:tailEnd/>
          </a:ln>
        </p:spPr>
      </p:pic>
      <p:pic>
        <p:nvPicPr>
          <p:cNvPr id="45062" name="Picture 6"/>
          <p:cNvPicPr>
            <a:picLocks noChangeAspect="1" noChangeArrowheads="1"/>
          </p:cNvPicPr>
          <p:nvPr/>
        </p:nvPicPr>
        <p:blipFill>
          <a:blip r:embed="rId5" cstate="print"/>
          <a:srcRect/>
          <a:stretch>
            <a:fillRect/>
          </a:stretch>
        </p:blipFill>
        <p:spPr bwMode="auto">
          <a:xfrm>
            <a:off x="6191577" y="4477357"/>
            <a:ext cx="4282034" cy="1727383"/>
          </a:xfrm>
          <a:prstGeom prst="rect">
            <a:avLst/>
          </a:prstGeom>
          <a:noFill/>
          <a:ln w="9525">
            <a:noFill/>
            <a:miter lim="800000"/>
            <a:headEnd/>
            <a:tailEnd/>
          </a:ln>
        </p:spPr>
      </p:pic>
      <p:pic>
        <p:nvPicPr>
          <p:cNvPr id="45063" name="Picture 7"/>
          <p:cNvPicPr>
            <a:picLocks noChangeAspect="1" noChangeArrowheads="1"/>
          </p:cNvPicPr>
          <p:nvPr/>
        </p:nvPicPr>
        <p:blipFill>
          <a:blip r:embed="rId6" cstate="print"/>
          <a:srcRect/>
          <a:stretch>
            <a:fillRect/>
          </a:stretch>
        </p:blipFill>
        <p:spPr bwMode="auto">
          <a:xfrm>
            <a:off x="2272932" y="4558003"/>
            <a:ext cx="3345184" cy="1676699"/>
          </a:xfrm>
          <a:prstGeom prst="rect">
            <a:avLst/>
          </a:prstGeom>
          <a:noFill/>
          <a:ln w="9525">
            <a:noFill/>
            <a:miter lim="800000"/>
            <a:headEnd/>
            <a:tailEnd/>
          </a:ln>
        </p:spPr>
      </p:pic>
      <p:pic>
        <p:nvPicPr>
          <p:cNvPr id="45065" name="Picture 9" descr="http://www.intrinsicpdx.com/i/images/stories/twitter_logo.jpg"/>
          <p:cNvPicPr>
            <a:picLocks noChangeAspect="1" noChangeArrowheads="1"/>
          </p:cNvPicPr>
          <p:nvPr/>
        </p:nvPicPr>
        <p:blipFill>
          <a:blip r:embed="rId7" cstate="print"/>
          <a:srcRect/>
          <a:stretch>
            <a:fillRect/>
          </a:stretch>
        </p:blipFill>
        <p:spPr bwMode="auto">
          <a:xfrm>
            <a:off x="4662355" y="3267717"/>
            <a:ext cx="2553690" cy="655679"/>
          </a:xfrm>
          <a:prstGeom prst="rect">
            <a:avLst/>
          </a:prstGeom>
          <a:noFill/>
        </p:spPr>
      </p:pic>
      <p:sp>
        <p:nvSpPr>
          <p:cNvPr id="15" name="Right Arrow 14"/>
          <p:cNvSpPr/>
          <p:nvPr/>
        </p:nvSpPr>
        <p:spPr bwMode="auto">
          <a:xfrm rot="16200000">
            <a:off x="5611396" y="2871220"/>
            <a:ext cx="443536" cy="430095"/>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16" name="Right Arrow 15"/>
          <p:cNvSpPr/>
          <p:nvPr/>
        </p:nvSpPr>
        <p:spPr bwMode="auto">
          <a:xfrm>
            <a:off x="7147343" y="3428999"/>
            <a:ext cx="525672" cy="362893"/>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17" name="Right Arrow 16"/>
          <p:cNvSpPr/>
          <p:nvPr/>
        </p:nvSpPr>
        <p:spPr bwMode="auto">
          <a:xfrm rot="3519307">
            <a:off x="6086809" y="4207689"/>
            <a:ext cx="959255" cy="409186"/>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18" name="Right Arrow 17"/>
          <p:cNvSpPr/>
          <p:nvPr/>
        </p:nvSpPr>
        <p:spPr bwMode="auto">
          <a:xfrm rot="6624547">
            <a:off x="4608442" y="4224798"/>
            <a:ext cx="959255" cy="373331"/>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19" name="Right Arrow 18"/>
          <p:cNvSpPr/>
          <p:nvPr/>
        </p:nvSpPr>
        <p:spPr bwMode="auto">
          <a:xfrm rot="11203028">
            <a:off x="4106111" y="3304464"/>
            <a:ext cx="764613" cy="286331"/>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20" name="Right Arrow 19"/>
          <p:cNvSpPr/>
          <p:nvPr/>
        </p:nvSpPr>
        <p:spPr bwMode="auto">
          <a:xfrm rot="911232">
            <a:off x="6773491" y="4317757"/>
            <a:ext cx="3795786" cy="158756"/>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21" name="Right Arrow 20"/>
          <p:cNvSpPr/>
          <p:nvPr/>
        </p:nvSpPr>
        <p:spPr bwMode="auto">
          <a:xfrm rot="9987151">
            <a:off x="1459436" y="4119667"/>
            <a:ext cx="3445251" cy="201162"/>
          </a:xfrm>
          <a:prstGeom prst="rightArrow">
            <a:avLst/>
          </a:prstGeom>
          <a:solidFill>
            <a:srgbClr val="00E6AA"/>
          </a:solidFill>
          <a:ln w="9525" cap="flat" cmpd="sng" algn="ctr">
            <a:solidFill>
              <a:schemeClr val="bg1"/>
            </a:solid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sp>
        <p:nvSpPr>
          <p:cNvPr id="22" name="TextBox 21"/>
          <p:cNvSpPr txBox="1"/>
          <p:nvPr/>
        </p:nvSpPr>
        <p:spPr>
          <a:xfrm>
            <a:off x="552553" y="3993500"/>
            <a:ext cx="764613" cy="1016446"/>
          </a:xfrm>
          <a:prstGeom prst="rect">
            <a:avLst/>
          </a:prstGeom>
          <a:noFill/>
        </p:spPr>
        <p:txBody>
          <a:bodyPr wrap="square" lIns="107458" tIns="53728" rIns="107458" bIns="53728" rtlCol="0">
            <a:spAutoFit/>
          </a:bodyPr>
          <a:lstStyle/>
          <a:p>
            <a:r>
              <a:rPr lang="en-US" sz="5900" b="1" dirty="0">
                <a:solidFill>
                  <a:srgbClr val="C00000"/>
                </a:solidFill>
              </a:rPr>
              <a:t>…</a:t>
            </a:r>
          </a:p>
        </p:txBody>
      </p:sp>
      <p:sp>
        <p:nvSpPr>
          <p:cNvPr id="23" name="TextBox 22"/>
          <p:cNvSpPr txBox="1"/>
          <p:nvPr/>
        </p:nvSpPr>
        <p:spPr>
          <a:xfrm>
            <a:off x="10492527" y="4154785"/>
            <a:ext cx="1051343" cy="1108779"/>
          </a:xfrm>
          <a:prstGeom prst="rect">
            <a:avLst/>
          </a:prstGeom>
          <a:noFill/>
        </p:spPr>
        <p:txBody>
          <a:bodyPr wrap="square" lIns="107458" tIns="53728" rIns="107458" bIns="53728" rtlCol="0">
            <a:spAutoFit/>
          </a:bodyPr>
          <a:lstStyle/>
          <a:p>
            <a:r>
              <a:rPr lang="en-US" sz="6500" b="1" dirty="0">
                <a:solidFill>
                  <a:srgbClr val="0070C0"/>
                </a:solidFill>
              </a:rPr>
              <a:t>…</a:t>
            </a:r>
          </a:p>
        </p:txBody>
      </p:sp>
    </p:spTree>
    <p:extLst>
      <p:ext uri="{BB962C8B-B14F-4D97-AF65-F5344CB8AC3E}">
        <p14:creationId xmlns:p14="http://schemas.microsoft.com/office/powerpoint/2010/main" val="21853890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865" y="364577"/>
            <a:ext cx="10409891" cy="1144120"/>
          </a:xfrm>
        </p:spPr>
        <p:txBody>
          <a:bodyPr/>
          <a:lstStyle/>
          <a:p>
            <a:r>
              <a:rPr lang="en-US" dirty="0" smtClean="0"/>
              <a:t>Topic and Event Case</a:t>
            </a:r>
            <a:endParaRPr lang="en-US" dirty="0"/>
          </a:p>
        </p:txBody>
      </p:sp>
      <p:pic>
        <p:nvPicPr>
          <p:cNvPr id="48130" name="Picture 2"/>
          <p:cNvPicPr>
            <a:picLocks noChangeAspect="1" noChangeArrowheads="1"/>
          </p:cNvPicPr>
          <p:nvPr/>
        </p:nvPicPr>
        <p:blipFill>
          <a:blip r:embed="rId2" cstate="print"/>
          <a:srcRect/>
          <a:stretch>
            <a:fillRect/>
          </a:stretch>
        </p:blipFill>
        <p:spPr bwMode="auto">
          <a:xfrm>
            <a:off x="6382729" y="1735504"/>
            <a:ext cx="4987630" cy="2580569"/>
          </a:xfrm>
          <a:prstGeom prst="rect">
            <a:avLst/>
          </a:prstGeom>
          <a:noFill/>
          <a:ln w="9525">
            <a:noFill/>
            <a:miter lim="800000"/>
            <a:headEnd/>
            <a:tailEnd/>
          </a:ln>
        </p:spPr>
      </p:pic>
      <p:sp>
        <p:nvSpPr>
          <p:cNvPr id="4" name="TextBox 3"/>
          <p:cNvSpPr txBox="1"/>
          <p:nvPr/>
        </p:nvSpPr>
        <p:spPr>
          <a:xfrm>
            <a:off x="839286" y="1896789"/>
            <a:ext cx="5447870" cy="2878495"/>
          </a:xfrm>
          <a:prstGeom prst="rect">
            <a:avLst/>
          </a:prstGeom>
          <a:noFill/>
        </p:spPr>
        <p:txBody>
          <a:bodyPr wrap="square" lIns="107458" tIns="53728" rIns="107458" bIns="53728" rtlCol="0">
            <a:spAutoFit/>
          </a:bodyPr>
          <a:lstStyle/>
          <a:p>
            <a:pPr>
              <a:buFont typeface="Arial" pitchFamily="34" charset="0"/>
              <a:buChar char="•"/>
            </a:pPr>
            <a:r>
              <a:rPr lang="en-US" b="1" dirty="0" smtClean="0"/>
              <a:t>Event:</a:t>
            </a:r>
            <a:r>
              <a:rPr lang="en-US" dirty="0" smtClean="0"/>
              <a:t> United effort to create a blackout during </a:t>
            </a:r>
            <a:r>
              <a:rPr lang="en-US" dirty="0" err="1" smtClean="0"/>
              <a:t>Ahmadinejad’s</a:t>
            </a:r>
            <a:r>
              <a:rPr lang="en-US" dirty="0" smtClean="0"/>
              <a:t> speech broadcast by consuming huge impulsive power</a:t>
            </a:r>
          </a:p>
          <a:p>
            <a:pPr>
              <a:buFont typeface="Arial" pitchFamily="34" charset="0"/>
              <a:buChar char="•"/>
            </a:pPr>
            <a:endParaRPr lang="en-US" dirty="0" smtClean="0"/>
          </a:p>
          <a:p>
            <a:pPr>
              <a:buFont typeface="Arial" pitchFamily="34" charset="0"/>
              <a:buChar char="•"/>
            </a:pPr>
            <a:r>
              <a:rPr lang="en-US" b="1" dirty="0" smtClean="0"/>
              <a:t>Drive:</a:t>
            </a:r>
            <a:r>
              <a:rPr lang="en-US" dirty="0" smtClean="0"/>
              <a:t> People [re-]tweeted calls for action telling others to turn on power-consuming appliances at exactly the same time</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a:p>
        </p:txBody>
      </p:sp>
    </p:spTree>
    <p:extLst>
      <p:ext uri="{BB962C8B-B14F-4D97-AF65-F5344CB8AC3E}">
        <p14:creationId xmlns:p14="http://schemas.microsoft.com/office/powerpoint/2010/main" val="28399389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287" y="203290"/>
            <a:ext cx="10409891" cy="1144120"/>
          </a:xfrm>
        </p:spPr>
        <p:txBody>
          <a:bodyPr/>
          <a:lstStyle/>
          <a:p>
            <a:r>
              <a:rPr lang="en-US" dirty="0" smtClean="0"/>
              <a:t>Event and Tweets</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839286" y="1735500"/>
            <a:ext cx="4683257" cy="2423088"/>
          </a:xfrm>
          <a:prstGeom prst="rect">
            <a:avLst/>
          </a:prstGeom>
          <a:noFill/>
          <a:ln w="9525">
            <a:noFill/>
            <a:miter lim="800000"/>
            <a:headEnd/>
            <a:tailEnd/>
          </a:ln>
        </p:spPr>
      </p:pic>
      <p:cxnSp>
        <p:nvCxnSpPr>
          <p:cNvPr id="6" name="Straight Connector 5"/>
          <p:cNvCxnSpPr/>
          <p:nvPr/>
        </p:nvCxnSpPr>
        <p:spPr bwMode="auto">
          <a:xfrm>
            <a:off x="9823489" y="2783857"/>
            <a:ext cx="382307"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9727913" y="2945141"/>
            <a:ext cx="114692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15"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007533" y="2219362"/>
            <a:ext cx="3440760" cy="1425942"/>
          </a:xfrm>
          <a:prstGeom prst="rect">
            <a:avLst/>
          </a:prstGeom>
          <a:noFill/>
          <a:ln w="9525">
            <a:noFill/>
            <a:miter lim="800000"/>
            <a:headEnd/>
            <a:tailEnd/>
          </a:ln>
        </p:spPr>
      </p:pic>
      <p:cxnSp>
        <p:nvCxnSpPr>
          <p:cNvPr id="18" name="Straight Connector 17"/>
          <p:cNvCxnSpPr/>
          <p:nvPr/>
        </p:nvCxnSpPr>
        <p:spPr bwMode="auto">
          <a:xfrm>
            <a:off x="8198689" y="3106428"/>
            <a:ext cx="477885"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8963299" y="3106428"/>
            <a:ext cx="382307"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1" name="Left-Right Arrow 30"/>
          <p:cNvSpPr/>
          <p:nvPr/>
        </p:nvSpPr>
        <p:spPr bwMode="auto">
          <a:xfrm>
            <a:off x="5618116" y="2622571"/>
            <a:ext cx="2198263" cy="403214"/>
          </a:xfrm>
          <a:prstGeom prst="leftRightArrow">
            <a:avLst/>
          </a:prstGeom>
          <a:solidFill>
            <a:schemeClr val="accent1"/>
          </a:solidFill>
          <a:ln w="9525" cap="flat" cmpd="sng" algn="ctr">
            <a:noFill/>
            <a:prstDash val="solid"/>
            <a:round/>
            <a:headEnd type="none" w="med" len="med"/>
            <a:tailEnd type="none" w="med" len="med"/>
          </a:ln>
          <a:effectLst/>
        </p:spPr>
        <p:txBody>
          <a:bodyPr vert="horz" wrap="square" lIns="107458" tIns="53728" rIns="107458" bIns="53728" numCol="1" rtlCol="0" anchor="t" anchorCtr="0" compatLnSpc="1">
            <a:prstTxWarp prst="textNoShape">
              <a:avLst/>
            </a:prstTxWarp>
          </a:bodyPr>
          <a:lstStyle/>
          <a:p>
            <a:pPr defTabSz="1074578" eaLnBrk="0" hangingPunct="0"/>
            <a:endParaRPr lang="en-US"/>
          </a:p>
        </p:txBody>
      </p:sp>
      <p:cxnSp>
        <p:nvCxnSpPr>
          <p:cNvPr id="32" name="Straight Connector 31"/>
          <p:cNvCxnSpPr/>
          <p:nvPr/>
        </p:nvCxnSpPr>
        <p:spPr bwMode="auto">
          <a:xfrm>
            <a:off x="10205799" y="2783857"/>
            <a:ext cx="477885"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3" name="TextBox 32"/>
          <p:cNvSpPr txBox="1"/>
          <p:nvPr/>
        </p:nvSpPr>
        <p:spPr>
          <a:xfrm>
            <a:off x="1126018" y="4477356"/>
            <a:ext cx="9748819" cy="1862832"/>
          </a:xfrm>
          <a:prstGeom prst="rect">
            <a:avLst/>
          </a:prstGeom>
          <a:noFill/>
        </p:spPr>
        <p:txBody>
          <a:bodyPr wrap="square" lIns="107458" tIns="53728" rIns="107458" bIns="53728" rtlCol="0">
            <a:spAutoFit/>
          </a:bodyPr>
          <a:lstStyle/>
          <a:p>
            <a:pPr>
              <a:buFont typeface="Arial" pitchFamily="34" charset="0"/>
              <a:buChar char="•"/>
            </a:pPr>
            <a:r>
              <a:rPr lang="en-US" sz="2400" dirty="0"/>
              <a:t>Tweets are mapped to a certain topic based on related terms and how likely the combination of words refers to the topic</a:t>
            </a:r>
          </a:p>
          <a:p>
            <a:pPr>
              <a:buFont typeface="Arial" pitchFamily="34" charset="0"/>
              <a:buChar char="•"/>
            </a:pPr>
            <a:endParaRPr lang="en-US" sz="2400" dirty="0"/>
          </a:p>
          <a:p>
            <a:pPr>
              <a:buFont typeface="Arial" pitchFamily="34" charset="0"/>
              <a:buChar char="•"/>
            </a:pPr>
            <a:r>
              <a:rPr lang="en-US" sz="2400" dirty="0"/>
              <a:t>Ability to find tweets about an “event” with different wordings</a:t>
            </a:r>
          </a:p>
          <a:p>
            <a:pPr>
              <a:buFont typeface="Arial" pitchFamily="34" charset="0"/>
              <a:buChar char="•"/>
            </a:pPr>
            <a:endParaRPr lang="en-US" dirty="0"/>
          </a:p>
        </p:txBody>
      </p:sp>
    </p:spTree>
    <p:extLst>
      <p:ext uri="{BB962C8B-B14F-4D97-AF65-F5344CB8AC3E}">
        <p14:creationId xmlns:p14="http://schemas.microsoft.com/office/powerpoint/2010/main" val="13020712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287" y="283933"/>
            <a:ext cx="10409891" cy="1144120"/>
          </a:xfrm>
        </p:spPr>
        <p:txBody>
          <a:bodyPr/>
          <a:lstStyle/>
          <a:p>
            <a:r>
              <a:rPr lang="en-US" dirty="0" smtClean="0"/>
              <a:t>Event and Tweets</a:t>
            </a:r>
            <a:endParaRPr lang="en-US" dirty="0"/>
          </a:p>
        </p:txBody>
      </p:sp>
      <p:pic>
        <p:nvPicPr>
          <p:cNvPr id="49154" name="Picture 2"/>
          <p:cNvPicPr>
            <a:picLocks noChangeAspect="1" noChangeArrowheads="1"/>
          </p:cNvPicPr>
          <p:nvPr/>
        </p:nvPicPr>
        <p:blipFill>
          <a:blip r:embed="rId2" cstate="print"/>
          <a:srcRect/>
          <a:stretch>
            <a:fillRect/>
          </a:stretch>
        </p:blipFill>
        <p:spPr bwMode="auto">
          <a:xfrm>
            <a:off x="6860613" y="1493573"/>
            <a:ext cx="3440760" cy="1682981"/>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7338496" y="3267718"/>
            <a:ext cx="3440760" cy="1435208"/>
          </a:xfrm>
          <a:prstGeom prst="rect">
            <a:avLst/>
          </a:prstGeom>
          <a:noFill/>
          <a:ln w="9525">
            <a:noFill/>
            <a:miter lim="800000"/>
            <a:headEnd/>
            <a:tailEnd/>
          </a:ln>
        </p:spPr>
      </p:pic>
      <p:sp>
        <p:nvSpPr>
          <p:cNvPr id="7" name="Left Brace 6"/>
          <p:cNvSpPr/>
          <p:nvPr/>
        </p:nvSpPr>
        <p:spPr bwMode="auto">
          <a:xfrm>
            <a:off x="6000423" y="1574214"/>
            <a:ext cx="573460" cy="4193427"/>
          </a:xfrm>
          <a:prstGeom prst="leftBrace">
            <a:avLst>
              <a:gd name="adj1" fmla="val 8333"/>
              <a:gd name="adj2" fmla="val 36855"/>
            </a:avLst>
          </a:prstGeom>
          <a:ln w="571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107458" tIns="53728" rIns="107458" bIns="53728" numCol="1" rtlCol="0" anchor="t" anchorCtr="0" compatLnSpc="1">
            <a:prstTxWarp prst="textNoShape">
              <a:avLst/>
            </a:prstTxWarp>
          </a:bodyPr>
          <a:lstStyle/>
          <a:p>
            <a:pPr defTabSz="1074578" eaLnBrk="0" hangingPunct="0"/>
            <a:endParaRPr lang="en-US">
              <a:latin typeface="Times New Roman" pitchFamily="18" charset="0"/>
            </a:endParaRPr>
          </a:p>
        </p:txBody>
      </p:sp>
      <p:sp>
        <p:nvSpPr>
          <p:cNvPr id="8" name="TextBox 7"/>
          <p:cNvSpPr txBox="1"/>
          <p:nvPr/>
        </p:nvSpPr>
        <p:spPr>
          <a:xfrm>
            <a:off x="1030439" y="4396717"/>
            <a:ext cx="4683257" cy="1585833"/>
          </a:xfrm>
          <a:prstGeom prst="rect">
            <a:avLst/>
          </a:prstGeom>
          <a:noFill/>
        </p:spPr>
        <p:txBody>
          <a:bodyPr wrap="square" lIns="107458" tIns="53728" rIns="107458" bIns="53728" rtlCol="0">
            <a:spAutoFit/>
          </a:bodyPr>
          <a:lstStyle/>
          <a:p>
            <a:pPr>
              <a:buFont typeface="Arial" pitchFamily="34" charset="0"/>
              <a:buChar char="•"/>
            </a:pPr>
            <a:r>
              <a:rPr lang="en-US" sz="2400" dirty="0"/>
              <a:t>The trend of particular events can be traced</a:t>
            </a:r>
          </a:p>
          <a:p>
            <a:pPr>
              <a:buFont typeface="Arial" pitchFamily="34" charset="0"/>
              <a:buChar char="•"/>
            </a:pPr>
            <a:endParaRPr lang="en-US" sz="2400" dirty="0"/>
          </a:p>
          <a:p>
            <a:pPr>
              <a:buFont typeface="Arial" pitchFamily="34" charset="0"/>
              <a:buChar char="•"/>
            </a:pPr>
            <a:r>
              <a:rPr lang="en-US" sz="2400" dirty="0"/>
              <a:t>Key players can be identified</a:t>
            </a:r>
          </a:p>
        </p:txBody>
      </p:sp>
      <p:sp>
        <p:nvSpPr>
          <p:cNvPr id="9" name="TextBox 8"/>
          <p:cNvSpPr txBox="1"/>
          <p:nvPr/>
        </p:nvSpPr>
        <p:spPr>
          <a:xfrm>
            <a:off x="1699472" y="2783860"/>
            <a:ext cx="4205374" cy="693281"/>
          </a:xfrm>
          <a:prstGeom prst="rect">
            <a:avLst/>
          </a:prstGeom>
          <a:noFill/>
        </p:spPr>
        <p:txBody>
          <a:bodyPr wrap="square" lIns="107458" tIns="53728" rIns="107458" bIns="53728" rtlCol="0">
            <a:spAutoFit/>
          </a:bodyPr>
          <a:lstStyle/>
          <a:p>
            <a:r>
              <a:rPr lang="en-US" sz="3800" b="1" dirty="0"/>
              <a:t>Call for Blackout</a:t>
            </a:r>
          </a:p>
        </p:txBody>
      </p:sp>
      <p:pic>
        <p:nvPicPr>
          <p:cNvPr id="49157" name="Picture 5"/>
          <p:cNvPicPr>
            <a:picLocks noChangeAspect="1" noChangeArrowheads="1"/>
          </p:cNvPicPr>
          <p:nvPr/>
        </p:nvPicPr>
        <p:blipFill>
          <a:blip r:embed="rId4" cstate="print"/>
          <a:srcRect/>
          <a:stretch>
            <a:fillRect/>
          </a:stretch>
        </p:blipFill>
        <p:spPr bwMode="auto">
          <a:xfrm>
            <a:off x="7051766" y="4880571"/>
            <a:ext cx="3918644" cy="1243276"/>
          </a:xfrm>
          <a:prstGeom prst="rect">
            <a:avLst/>
          </a:prstGeom>
          <a:noFill/>
          <a:ln w="9525">
            <a:noFill/>
            <a:miter lim="800000"/>
            <a:headEnd/>
            <a:tailEnd/>
          </a:ln>
        </p:spPr>
      </p:pic>
    </p:spTree>
    <p:extLst>
      <p:ext uri="{BB962C8B-B14F-4D97-AF65-F5344CB8AC3E}">
        <p14:creationId xmlns:p14="http://schemas.microsoft.com/office/powerpoint/2010/main" val="18657981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097279" y="50800"/>
            <a:ext cx="9486761" cy="6466233"/>
          </a:xfrm>
          <a:prstGeom prst="rect">
            <a:avLst/>
          </a:prstGeom>
        </p:spPr>
      </p:pic>
    </p:spTree>
    <p:extLst>
      <p:ext uri="{BB962C8B-B14F-4D97-AF65-F5344CB8AC3E}">
        <p14:creationId xmlns:p14="http://schemas.microsoft.com/office/powerpoint/2010/main" val="36238888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797873" y="63500"/>
            <a:ext cx="10486341" cy="6718300"/>
          </a:xfrm>
          <a:prstGeom prst="rect">
            <a:avLst/>
          </a:prstGeom>
        </p:spPr>
      </p:pic>
    </p:spTree>
    <p:extLst>
      <p:ext uri="{BB962C8B-B14F-4D97-AF65-F5344CB8AC3E}">
        <p14:creationId xmlns:p14="http://schemas.microsoft.com/office/powerpoint/2010/main" val="13782897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7166" y="309716"/>
            <a:ext cx="9270937" cy="754856"/>
          </a:xfrm>
          <a:prstGeom prst="rect">
            <a:avLst/>
          </a:prstGeom>
          <a:noFill/>
        </p:spPr>
        <p:txBody>
          <a:bodyPr wrap="square" lIns="107478" tIns="53738" rIns="107478" bIns="53738" rtlCol="0">
            <a:spAutoFit/>
          </a:bodyPr>
          <a:lstStyle/>
          <a:p>
            <a:pPr algn="ctr"/>
            <a:r>
              <a:rPr lang="en-US" sz="4200" b="1" dirty="0"/>
              <a:t>What are macroscopic structures?</a:t>
            </a:r>
          </a:p>
        </p:txBody>
      </p:sp>
      <p:sp>
        <p:nvSpPr>
          <p:cNvPr id="6" name="Rectangle 3"/>
          <p:cNvSpPr>
            <a:spLocks noChangeArrowheads="1"/>
          </p:cNvSpPr>
          <p:nvPr/>
        </p:nvSpPr>
        <p:spPr bwMode="auto">
          <a:xfrm>
            <a:off x="552555" y="1093691"/>
            <a:ext cx="11176497" cy="5694671"/>
          </a:xfrm>
          <a:prstGeom prst="rect">
            <a:avLst/>
          </a:prstGeom>
          <a:noFill/>
          <a:ln w="9525">
            <a:noFill/>
            <a:miter lim="800000"/>
            <a:headEnd/>
            <a:tailEnd/>
          </a:ln>
        </p:spPr>
        <p:txBody>
          <a:bodyPr lIns="107478" tIns="53738" rIns="107478" bIns="53738">
            <a:spAutoFit/>
          </a:bodyPr>
          <a:lstStyle/>
          <a:p>
            <a:pPr marL="403041" indent="-403041" eaLnBrk="0" hangingPunct="0">
              <a:buFont typeface="Arial" pitchFamily="34" charset="0"/>
              <a:buChar char="•"/>
            </a:pPr>
            <a:r>
              <a:rPr lang="en-US" sz="3300" dirty="0"/>
              <a:t> Distinct </a:t>
            </a:r>
            <a:r>
              <a:rPr lang="en-US" sz="3300" i="1" u="sng" dirty="0"/>
              <a:t>Probability Distributions over a multidimensional feature spa</a:t>
            </a:r>
            <a:r>
              <a:rPr lang="en-US" sz="3300" i="1" dirty="0"/>
              <a:t>ce </a:t>
            </a:r>
            <a:r>
              <a:rPr lang="en-US" sz="3300" dirty="0"/>
              <a:t>that are significantly different  from random structures. </a:t>
            </a:r>
          </a:p>
          <a:p>
            <a:pPr marL="403041" indent="-403041" eaLnBrk="0" hangingPunct="0">
              <a:buFont typeface="Arial" pitchFamily="34" charset="0"/>
              <a:buChar char="•"/>
            </a:pPr>
            <a:r>
              <a:rPr lang="en-US" sz="3300" dirty="0"/>
              <a:t>Potentially time varying, but with </a:t>
            </a:r>
            <a:r>
              <a:rPr lang="en-US" sz="3300" i="1" dirty="0"/>
              <a:t>temporal persistence</a:t>
            </a:r>
            <a:r>
              <a:rPr lang="en-US" sz="3300" dirty="0"/>
              <a:t>. </a:t>
            </a:r>
          </a:p>
          <a:p>
            <a:pPr marL="403041" indent="-403041" eaLnBrk="0" hangingPunct="0">
              <a:buFont typeface="Arial" pitchFamily="34" charset="0"/>
              <a:buChar char="•"/>
            </a:pPr>
            <a:r>
              <a:rPr lang="en-US" sz="3300" dirty="0"/>
              <a:t>Akin to </a:t>
            </a:r>
            <a:r>
              <a:rPr lang="en-US" sz="3300" i="1" u="sng" dirty="0"/>
              <a:t>Non-equilibrium Structures</a:t>
            </a:r>
            <a:r>
              <a:rPr lang="en-US" sz="3300" dirty="0"/>
              <a:t>, such as </a:t>
            </a:r>
            <a:r>
              <a:rPr lang="en-US" sz="3300" dirty="0" err="1"/>
              <a:t>Solitons</a:t>
            </a:r>
            <a:r>
              <a:rPr lang="en-US" sz="3300" dirty="0"/>
              <a:t>, Turing Structures, and Swarms. </a:t>
            </a:r>
          </a:p>
          <a:p>
            <a:pPr marL="403041" indent="-403041" eaLnBrk="0" hangingPunct="0">
              <a:buFont typeface="Arial" pitchFamily="34" charset="0"/>
              <a:buChar char="•"/>
            </a:pPr>
            <a:r>
              <a:rPr lang="en-US" sz="3300" dirty="0"/>
              <a:t>These </a:t>
            </a:r>
            <a:r>
              <a:rPr lang="en-US" sz="3300" dirty="0" smtClean="0"/>
              <a:t>structures </a:t>
            </a:r>
            <a:r>
              <a:rPr lang="en-US" sz="3300" dirty="0"/>
              <a:t>are driven by external energy sources, and are </a:t>
            </a:r>
            <a:r>
              <a:rPr lang="en-US" sz="3300" i="1" dirty="0"/>
              <a:t>succinctly described as specific probability distributions over the observables</a:t>
            </a:r>
            <a:r>
              <a:rPr lang="en-US" sz="3300" dirty="0"/>
              <a:t>, e.g., a swarm is a distribution over the position and velocity of the birds. </a:t>
            </a:r>
          </a:p>
          <a:p>
            <a:pPr marL="403041" indent="-403041" eaLnBrk="0" hangingPunct="0">
              <a:buFont typeface="Arial" pitchFamily="34" charset="0"/>
              <a:buChar char="•"/>
            </a:pPr>
            <a:endParaRPr lang="en-US" sz="3300" dirty="0"/>
          </a:p>
        </p:txBody>
      </p:sp>
    </p:spTree>
    <p:extLst>
      <p:ext uri="{BB962C8B-B14F-4D97-AF65-F5344CB8AC3E}">
        <p14:creationId xmlns:p14="http://schemas.microsoft.com/office/powerpoint/2010/main" val="42091912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smtClean="0"/>
              <a:t>We need models and computational tools to be able to send machines to school.</a:t>
            </a:r>
          </a:p>
          <a:p>
            <a:r>
              <a:rPr lang="en-US" sz="3600" dirty="0" smtClean="0"/>
              <a:t>A platform for Perpetual Learning. </a:t>
            </a:r>
          </a:p>
          <a:p>
            <a:r>
              <a:rPr lang="en-US" sz="3600" dirty="0" smtClean="0"/>
              <a:t>Seeded with “humanness” models, it should be able to learn contextually and persistently.  </a:t>
            </a:r>
          </a:p>
          <a:p>
            <a:endParaRPr lang="en-US" sz="1600" dirty="0"/>
          </a:p>
        </p:txBody>
      </p:sp>
      <p:sp>
        <p:nvSpPr>
          <p:cNvPr id="3" name="Title 2"/>
          <p:cNvSpPr>
            <a:spLocks noGrp="1"/>
          </p:cNvSpPr>
          <p:nvPr>
            <p:ph type="title"/>
          </p:nvPr>
        </p:nvSpPr>
        <p:spPr/>
        <p:txBody>
          <a:bodyPr/>
          <a:lstStyle/>
          <a:p>
            <a:r>
              <a:rPr lang="en-US" dirty="0" smtClean="0"/>
              <a:t>Concluding Thoughts</a:t>
            </a:r>
            <a:endParaRPr lang="en-US" dirty="0"/>
          </a:p>
        </p:txBody>
      </p:sp>
    </p:spTree>
    <p:extLst>
      <p:ext uri="{BB962C8B-B14F-4D97-AF65-F5344CB8AC3E}">
        <p14:creationId xmlns:p14="http://schemas.microsoft.com/office/powerpoint/2010/main" val="24318375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Gestalt Computing </a:t>
            </a:r>
            <a:r>
              <a:rPr lang="en-US" sz="4000" dirty="0" smtClean="0"/>
              <a:t/>
            </a:r>
            <a:br>
              <a:rPr lang="en-US" sz="4000" dirty="0" smtClean="0"/>
            </a:br>
            <a:r>
              <a:rPr lang="en-US" sz="4000" dirty="0" smtClean="0"/>
              <a:t>and </a:t>
            </a:r>
            <a:r>
              <a:rPr lang="en-US" sz="4000" dirty="0"/>
              <a:t>the </a:t>
            </a:r>
            <a:r>
              <a:rPr lang="en-US" sz="4000" dirty="0" smtClean="0"/>
              <a:t>Study </a:t>
            </a:r>
            <a:r>
              <a:rPr lang="en-US" sz="4000" dirty="0"/>
              <a:t>of Content</a:t>
            </a:r>
            <a:r>
              <a:rPr lang="en-US" sz="4000" dirty="0" smtClean="0"/>
              <a:t>-Oriented </a:t>
            </a:r>
            <a:r>
              <a:rPr lang="en-US" sz="4000" dirty="0"/>
              <a:t>User Behavior on the Web</a:t>
            </a:r>
          </a:p>
        </p:txBody>
      </p:sp>
      <p:sp>
        <p:nvSpPr>
          <p:cNvPr id="3" name="Subtitle 2"/>
          <p:cNvSpPr>
            <a:spLocks noGrp="1"/>
          </p:cNvSpPr>
          <p:nvPr>
            <p:ph type="subTitle" idx="1"/>
          </p:nvPr>
        </p:nvSpPr>
        <p:spPr>
          <a:xfrm>
            <a:off x="914400" y="4572000"/>
            <a:ext cx="10788105" cy="1789865"/>
          </a:xfrm>
        </p:spPr>
        <p:txBody>
          <a:bodyPr>
            <a:normAutofit/>
          </a:bodyPr>
          <a:lstStyle/>
          <a:p>
            <a:r>
              <a:rPr lang="en-US" sz="4000" dirty="0" smtClean="0"/>
              <a:t>Joint Work with </a:t>
            </a:r>
          </a:p>
          <a:p>
            <a:r>
              <a:rPr lang="en-US" sz="4000" dirty="0" err="1" smtClean="0"/>
              <a:t>Roja</a:t>
            </a:r>
            <a:r>
              <a:rPr lang="en-US" sz="4000" dirty="0" smtClean="0"/>
              <a:t> </a:t>
            </a:r>
            <a:r>
              <a:rPr lang="en-US" sz="4000" dirty="0" err="1" smtClean="0"/>
              <a:t>Bandari</a:t>
            </a:r>
            <a:endParaRPr lang="en-US" sz="4000" dirty="0" smtClean="0"/>
          </a:p>
        </p:txBody>
      </p:sp>
      <p:pic>
        <p:nvPicPr>
          <p:cNvPr id="4" name="Picture 3" descr="gestaltTriangle.tiff"/>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62429" y="1011306"/>
            <a:ext cx="1799223" cy="1401821"/>
          </a:xfrm>
          <a:prstGeom prst="rect">
            <a:avLst/>
          </a:prstGeom>
        </p:spPr>
      </p:pic>
      <p:sp>
        <p:nvSpPr>
          <p:cNvPr id="5" name="Slide Number Placeholder 6"/>
          <p:cNvSpPr>
            <a:spLocks noGrp="1"/>
          </p:cNvSpPr>
          <p:nvPr>
            <p:ph type="sldNum" sz="quarter" idx="12"/>
          </p:nvPr>
        </p:nvSpPr>
        <p:spPr>
          <a:xfrm>
            <a:off x="79935" y="5648959"/>
            <a:ext cx="731520" cy="396240"/>
          </a:xfrm>
        </p:spPr>
        <p:txBody>
          <a:bodyPr/>
          <a:lstStyle/>
          <a:p>
            <a:fld id="{8039360C-A1B2-5A48-81B1-E917F97A92D9}" type="slidenum">
              <a:rPr lang="en-US"/>
              <a:pPr/>
              <a:t>6</a:t>
            </a:fld>
            <a:endParaRPr lang="en-US" dirty="0"/>
          </a:p>
        </p:txBody>
      </p:sp>
    </p:spTree>
    <p:extLst>
      <p:ext uri="{BB962C8B-B14F-4D97-AF65-F5344CB8AC3E}">
        <p14:creationId xmlns:p14="http://schemas.microsoft.com/office/powerpoint/2010/main" val="16574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of </a:t>
            </a:r>
            <a:r>
              <a:rPr lang="en-US" dirty="0"/>
              <a:t>T</a:t>
            </a:r>
            <a:r>
              <a:rPr lang="en-US" dirty="0" smtClean="0"/>
              <a:t>alk</a:t>
            </a:r>
            <a:endParaRPr lang="en-US" dirty="0"/>
          </a:p>
        </p:txBody>
      </p:sp>
      <p:sp>
        <p:nvSpPr>
          <p:cNvPr id="3" name="Content Placeholder 2"/>
          <p:cNvSpPr>
            <a:spLocks noGrp="1"/>
          </p:cNvSpPr>
          <p:nvPr>
            <p:ph idx="1"/>
          </p:nvPr>
        </p:nvSpPr>
        <p:spPr/>
        <p:txBody>
          <a:bodyPr>
            <a:normAutofit/>
          </a:bodyPr>
          <a:lstStyle/>
          <a:p>
            <a:r>
              <a:rPr lang="en-US" dirty="0" smtClean="0"/>
              <a:t>Content</a:t>
            </a:r>
            <a:r>
              <a:rPr lang="en-US" dirty="0"/>
              <a:t>-oriented </a:t>
            </a:r>
            <a:r>
              <a:rPr lang="en-US" dirty="0" smtClean="0"/>
              <a:t>collective behavior</a:t>
            </a:r>
            <a:endParaRPr lang="en-US" dirty="0"/>
          </a:p>
          <a:p>
            <a:pPr lvl="1"/>
            <a:r>
              <a:rPr lang="en-US" i="1" dirty="0"/>
              <a:t>Collective behavior</a:t>
            </a:r>
            <a:r>
              <a:rPr lang="en-US" dirty="0"/>
              <a:t>: different meanings across many traditions. </a:t>
            </a:r>
          </a:p>
          <a:p>
            <a:pPr lvl="2"/>
            <a:r>
              <a:rPr lang="en-US" dirty="0"/>
              <a:t>Here we use it in a general sense: attitudes and actions of groups of users</a:t>
            </a:r>
          </a:p>
          <a:p>
            <a:pPr lvl="1"/>
            <a:r>
              <a:rPr lang="en-US" i="1" dirty="0"/>
              <a:t>Content-oriented: </a:t>
            </a:r>
            <a:r>
              <a:rPr lang="en-US" dirty="0"/>
              <a:t>involving users’ creation, sharing, and promotion of content and their attitudes toward content (text or other material)</a:t>
            </a:r>
          </a:p>
          <a:p>
            <a:pPr lvl="1"/>
            <a:r>
              <a:rPr lang="en-US" dirty="0"/>
              <a:t>Based on elementary user actions on the </a:t>
            </a:r>
            <a:r>
              <a:rPr lang="en-US" dirty="0" smtClean="0"/>
              <a:t>web</a:t>
            </a:r>
          </a:p>
          <a:p>
            <a:r>
              <a:rPr lang="en-US" dirty="0" smtClean="0"/>
              <a:t>Earlier work:</a:t>
            </a:r>
          </a:p>
          <a:p>
            <a:pPr lvl="2"/>
            <a:r>
              <a:rPr lang="en-US" dirty="0"/>
              <a:t>Cascades of crisis-reporting in Twitter</a:t>
            </a:r>
          </a:p>
          <a:p>
            <a:pPr lvl="2"/>
            <a:r>
              <a:rPr lang="en-US" dirty="0"/>
              <a:t>Prediction of news article popularity in Twitter</a:t>
            </a:r>
          </a:p>
          <a:p>
            <a:pPr lvl="2"/>
            <a:r>
              <a:rPr lang="en-US" dirty="0"/>
              <a:t>A study of topics and communities in a parenting </a:t>
            </a:r>
            <a:r>
              <a:rPr lang="en-US" dirty="0" smtClean="0"/>
              <a:t>forum</a:t>
            </a:r>
            <a:endParaRPr lang="en-US" dirty="0"/>
          </a:p>
          <a:p>
            <a:r>
              <a:rPr lang="en-US" dirty="0" smtClean="0"/>
              <a:t>Bulk of talk: Evolving </a:t>
            </a:r>
            <a:r>
              <a:rPr lang="en-US" dirty="0"/>
              <a:t>groups in social </a:t>
            </a:r>
            <a:r>
              <a:rPr lang="en-US" dirty="0" smtClean="0"/>
              <a:t>news</a:t>
            </a:r>
          </a:p>
        </p:txBody>
      </p:sp>
      <p:sp>
        <p:nvSpPr>
          <p:cNvPr id="4"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7</a:t>
            </a:fld>
            <a:endParaRPr lang="en-US" dirty="0"/>
          </a:p>
        </p:txBody>
      </p:sp>
    </p:spTree>
    <p:extLst>
      <p:ext uri="{BB962C8B-B14F-4D97-AF65-F5344CB8AC3E}">
        <p14:creationId xmlns:p14="http://schemas.microsoft.com/office/powerpoint/2010/main" val="39844098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balatarin"/>
          <p:cNvPicPr>
            <a:picLocks noChangeAspect="1" noChangeArrowheads="1"/>
          </p:cNvPicPr>
          <p:nvPr/>
        </p:nvPicPr>
        <p:blipFill rotWithShape="1">
          <a:blip r:embed="rId3">
            <a:extLst>
              <a:ext uri="{28A0092B-C50C-407E-A947-70E740481C1C}">
                <a14:useLocalDpi xmlns:a14="http://schemas.microsoft.com/office/drawing/2010/main" val="0"/>
              </a:ext>
            </a:extLst>
          </a:blip>
          <a:srcRect b="35933"/>
          <a:stretch/>
        </p:blipFill>
        <p:spPr bwMode="auto">
          <a:xfrm>
            <a:off x="2423418" y="3193208"/>
            <a:ext cx="8661012" cy="315843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8</a:t>
            </a:fld>
            <a:endParaRPr lang="en-US" dirty="0"/>
          </a:p>
        </p:txBody>
      </p:sp>
      <p:sp>
        <p:nvSpPr>
          <p:cNvPr id="18" name="Content Placeholder 2"/>
          <p:cNvSpPr>
            <a:spLocks noGrp="1"/>
          </p:cNvSpPr>
          <p:nvPr>
            <p:ph idx="1"/>
          </p:nvPr>
        </p:nvSpPr>
        <p:spPr>
          <a:xfrm>
            <a:off x="688409" y="1551040"/>
            <a:ext cx="10610361" cy="4800600"/>
          </a:xfrm>
        </p:spPr>
        <p:txBody>
          <a:bodyPr>
            <a:noAutofit/>
          </a:bodyPr>
          <a:lstStyle/>
          <a:p>
            <a:pPr>
              <a:spcBef>
                <a:spcPct val="50000"/>
              </a:spcBef>
            </a:pPr>
            <a:r>
              <a:rPr lang="en-US" sz="2400" dirty="0"/>
              <a:t>Social news </a:t>
            </a:r>
            <a:r>
              <a:rPr lang="en-US" sz="2400" dirty="0" smtClean="0"/>
              <a:t>aggregation sites </a:t>
            </a:r>
            <a:r>
              <a:rPr lang="en-US" sz="2400" dirty="0"/>
              <a:t>have </a:t>
            </a:r>
            <a:r>
              <a:rPr lang="en-US" sz="2400" dirty="0" smtClean="0"/>
              <a:t>article submission</a:t>
            </a:r>
            <a:r>
              <a:rPr lang="en-US" sz="2400" dirty="0"/>
              <a:t>, voting, and commenting </a:t>
            </a:r>
            <a:r>
              <a:rPr lang="en-US" sz="2400" dirty="0" smtClean="0"/>
              <a:t>capabilities</a:t>
            </a:r>
          </a:p>
          <a:p>
            <a:pPr lvl="1">
              <a:spcBef>
                <a:spcPct val="50000"/>
              </a:spcBef>
            </a:pPr>
            <a:r>
              <a:rPr lang="en-US" dirty="0" smtClean="0">
                <a:solidFill>
                  <a:srgbClr val="000000"/>
                </a:solidFill>
              </a:rPr>
              <a:t>Examples: </a:t>
            </a:r>
            <a:r>
              <a:rPr lang="en-US" dirty="0" err="1" smtClean="0">
                <a:solidFill>
                  <a:srgbClr val="000000"/>
                </a:solidFill>
              </a:rPr>
              <a:t>Reddit</a:t>
            </a:r>
            <a:r>
              <a:rPr lang="en-US" dirty="0" smtClean="0">
                <a:solidFill>
                  <a:srgbClr val="000000"/>
                </a:solidFill>
              </a:rPr>
              <a:t>, </a:t>
            </a:r>
            <a:r>
              <a:rPr lang="en-US" dirty="0" err="1" smtClean="0">
                <a:solidFill>
                  <a:srgbClr val="000000"/>
                </a:solidFill>
              </a:rPr>
              <a:t>Digg</a:t>
            </a:r>
            <a:r>
              <a:rPr lang="en-US" dirty="0" smtClean="0">
                <a:solidFill>
                  <a:srgbClr val="000000"/>
                </a:solidFill>
              </a:rPr>
              <a:t>, Slashdot, </a:t>
            </a:r>
            <a:r>
              <a:rPr lang="en-US" dirty="0" err="1" smtClean="0">
                <a:solidFill>
                  <a:srgbClr val="000000"/>
                </a:solidFill>
              </a:rPr>
              <a:t>Balatarin</a:t>
            </a:r>
            <a:endParaRPr lang="en-US" dirty="0" smtClean="0">
              <a:solidFill>
                <a:srgbClr val="000000"/>
              </a:solidFill>
            </a:endParaRPr>
          </a:p>
        </p:txBody>
      </p:sp>
      <p:sp>
        <p:nvSpPr>
          <p:cNvPr id="20" name="Title 1"/>
          <p:cNvSpPr txBox="1">
            <a:spLocks/>
          </p:cNvSpPr>
          <p:nvPr/>
        </p:nvSpPr>
        <p:spPr>
          <a:xfrm>
            <a:off x="1526741" y="274638"/>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i="1" dirty="0" smtClean="0"/>
              <a:t>Social </a:t>
            </a:r>
            <a:r>
              <a:rPr lang="en-US" i="1" dirty="0"/>
              <a:t>News</a:t>
            </a:r>
            <a:endParaRPr lang="en-US" dirty="0"/>
          </a:p>
        </p:txBody>
      </p:sp>
      <p:grpSp>
        <p:nvGrpSpPr>
          <p:cNvPr id="4" name="Group 3"/>
          <p:cNvGrpSpPr/>
          <p:nvPr/>
        </p:nvGrpSpPr>
        <p:grpSpPr>
          <a:xfrm>
            <a:off x="1248400" y="3350435"/>
            <a:ext cx="10665259" cy="1751741"/>
            <a:chOff x="1022610" y="3675539"/>
            <a:chExt cx="7998944" cy="1751741"/>
          </a:xfrm>
        </p:grpSpPr>
        <p:pic>
          <p:nvPicPr>
            <p:cNvPr id="2" name="Picture 1" descr="reddit.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610" y="4386582"/>
              <a:ext cx="7998944" cy="1040698"/>
            </a:xfrm>
            <a:prstGeom prst="rect">
              <a:avLst/>
            </a:prstGeom>
            <a:ln>
              <a:noFill/>
            </a:ln>
            <a:effectLst>
              <a:outerShdw blurRad="292100" dist="139700" dir="2700000" algn="tl" rotWithShape="0">
                <a:srgbClr val="333333">
                  <a:alpha val="65000"/>
                </a:srgbClr>
              </a:outerShdw>
            </a:effectLst>
          </p:spPr>
        </p:pic>
        <p:pic>
          <p:nvPicPr>
            <p:cNvPr id="3" name="Picture 2" descr="reddit2.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10" y="3675539"/>
              <a:ext cx="7998944" cy="735701"/>
            </a:xfrm>
            <a:prstGeom prst="rect">
              <a:avLst/>
            </a:prstGeom>
          </p:spPr>
        </p:pic>
      </p:grpSp>
    </p:spTree>
    <p:extLst>
      <p:ext uri="{BB962C8B-B14F-4D97-AF65-F5344CB8AC3E}">
        <p14:creationId xmlns:p14="http://schemas.microsoft.com/office/powerpoint/2010/main" val="4067117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a:t>
            </a:r>
          </a:p>
        </p:txBody>
      </p:sp>
      <p:sp>
        <p:nvSpPr>
          <p:cNvPr id="3" name="Content Placeholder 2"/>
          <p:cNvSpPr>
            <a:spLocks noGrp="1"/>
          </p:cNvSpPr>
          <p:nvPr>
            <p:ph idx="1"/>
          </p:nvPr>
        </p:nvSpPr>
        <p:spPr/>
        <p:txBody>
          <a:bodyPr>
            <a:normAutofit/>
          </a:bodyPr>
          <a:lstStyle/>
          <a:p>
            <a:r>
              <a:rPr lang="en-US" sz="2400" dirty="0"/>
              <a:t>H</a:t>
            </a:r>
            <a:r>
              <a:rPr lang="en-US" sz="2400" dirty="0" smtClean="0"/>
              <a:t>ow </a:t>
            </a:r>
            <a:r>
              <a:rPr lang="en-US" sz="2400" dirty="0"/>
              <a:t>would one begin to understand </a:t>
            </a:r>
            <a:r>
              <a:rPr lang="en-US" sz="2400" dirty="0" smtClean="0"/>
              <a:t>the user population? </a:t>
            </a:r>
          </a:p>
          <a:p>
            <a:pPr lvl="1"/>
            <a:r>
              <a:rPr lang="en-US" dirty="0" smtClean="0"/>
              <a:t>Critical </a:t>
            </a:r>
            <a:r>
              <a:rPr lang="en-US" dirty="0"/>
              <a:t>for websites that rely on user participation.</a:t>
            </a:r>
          </a:p>
          <a:p>
            <a:pPr lvl="1"/>
            <a:r>
              <a:rPr lang="en-US" dirty="0" smtClean="0"/>
              <a:t>Interesting to researchers in computational social science. </a:t>
            </a:r>
            <a:endParaRPr lang="en-US" sz="2400" dirty="0" smtClean="0"/>
          </a:p>
          <a:p>
            <a:r>
              <a:rPr lang="en-US" sz="2400" dirty="0" smtClean="0"/>
              <a:t>Once we have this, we can answer other questions:</a:t>
            </a:r>
          </a:p>
          <a:p>
            <a:pPr lvl="1"/>
            <a:r>
              <a:rPr lang="en-US" dirty="0" smtClean="0"/>
              <a:t>What </a:t>
            </a:r>
            <a:r>
              <a:rPr lang="en-US" dirty="0"/>
              <a:t>are the evolving interest patterns? </a:t>
            </a:r>
          </a:p>
          <a:p>
            <a:pPr lvl="1"/>
            <a:r>
              <a:rPr lang="en-US" dirty="0"/>
              <a:t>Do users form polarized and insular groups? </a:t>
            </a:r>
            <a:r>
              <a:rPr lang="en-US" dirty="0" smtClean="0"/>
              <a:t>	</a:t>
            </a:r>
            <a:endParaRPr lang="en-US" dirty="0"/>
          </a:p>
          <a:p>
            <a:pPr lvl="1"/>
            <a:r>
              <a:rPr lang="en-US" dirty="0"/>
              <a:t>Does one group dominate or drive out other groups? </a:t>
            </a:r>
          </a:p>
          <a:p>
            <a:pPr lvl="1"/>
            <a:r>
              <a:rPr lang="en-US" dirty="0"/>
              <a:t>How do external events affect these dynamics? </a:t>
            </a:r>
            <a:endParaRPr lang="en-US" dirty="0" smtClean="0"/>
          </a:p>
          <a:p>
            <a:pPr lvl="1"/>
            <a:r>
              <a:rPr lang="en-US" dirty="0"/>
              <a:t>D</a:t>
            </a:r>
            <a:r>
              <a:rPr lang="en-US" dirty="0" smtClean="0"/>
              <a:t>ebates about capabilities of the web for civic participation </a:t>
            </a:r>
            <a:endParaRPr lang="en-US" dirty="0"/>
          </a:p>
        </p:txBody>
      </p:sp>
      <p:sp>
        <p:nvSpPr>
          <p:cNvPr id="5" name="Slide Number Placeholder 6"/>
          <p:cNvSpPr>
            <a:spLocks noGrp="1"/>
          </p:cNvSpPr>
          <p:nvPr>
            <p:ph type="sldNum" sz="quarter" idx="4294967295"/>
          </p:nvPr>
        </p:nvSpPr>
        <p:spPr>
          <a:xfrm>
            <a:off x="79935" y="5648959"/>
            <a:ext cx="731520" cy="396240"/>
          </a:xfrm>
          <a:prstGeom prst="bracketPair">
            <a:avLst>
              <a:gd name="adj" fmla="val 17949"/>
            </a:avLst>
          </a:prstGeom>
        </p:spPr>
        <p:txBody>
          <a:bodyPr/>
          <a:lstStyle/>
          <a:p>
            <a:fld id="{8039360C-A1B2-5A48-81B1-E917F97A92D9}" type="slidenum">
              <a:rPr lang="en-US"/>
              <a:pPr/>
              <a:t>9</a:t>
            </a:fld>
            <a:endParaRPr lang="en-US" dirty="0"/>
          </a:p>
        </p:txBody>
      </p:sp>
    </p:spTree>
    <p:extLst>
      <p:ext uri="{BB962C8B-B14F-4D97-AF65-F5344CB8AC3E}">
        <p14:creationId xmlns:p14="http://schemas.microsoft.com/office/powerpoint/2010/main" val="1216033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62449</TotalTime>
  <Words>3232</Words>
  <Application>Microsoft Macintosh PowerPoint</Application>
  <PresentationFormat>Custom</PresentationFormat>
  <Paragraphs>440</Paragraphs>
  <Slides>35</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Retrospect</vt:lpstr>
      <vt:lpstr>Document</vt:lpstr>
      <vt:lpstr>The Unreasonable Effectiveness of Data: A Scalable Framework for  “Understanding” Social Forums and Discussions  </vt:lpstr>
      <vt:lpstr>PowerPoint Presentation</vt:lpstr>
      <vt:lpstr>PowerPoint Presentation</vt:lpstr>
      <vt:lpstr>PowerPoint Presentation</vt:lpstr>
      <vt:lpstr>Concluding Thoughts</vt:lpstr>
      <vt:lpstr>Gestalt Computing  and the Study of Content-Oriented User Behavior on the Web</vt:lpstr>
      <vt:lpstr>Focus of Talk</vt:lpstr>
      <vt:lpstr>PowerPoint Presentation</vt:lpstr>
      <vt:lpstr>Motivating Questions</vt:lpstr>
      <vt:lpstr>What are some approaches?</vt:lpstr>
      <vt:lpstr>Dataset and Methodology</vt:lpstr>
      <vt:lpstr>Methodology </vt:lpstr>
      <vt:lpstr>Communities </vt:lpstr>
      <vt:lpstr>Bipartite Projection</vt:lpstr>
      <vt:lpstr>Detect and Map Communities</vt:lpstr>
      <vt:lpstr>Define an Evolution Path</vt:lpstr>
      <vt:lpstr>PowerPoint Presentation</vt:lpstr>
      <vt:lpstr>Representative Content</vt:lpstr>
      <vt:lpstr>Representative Terms and Domains</vt:lpstr>
      <vt:lpstr>PowerPoint Presentation</vt:lpstr>
      <vt:lpstr>User Retention</vt:lpstr>
      <vt:lpstr>Domain Recurrence</vt:lpstr>
      <vt:lpstr>Principal Component Analysis Corroborates Path Meanings</vt:lpstr>
      <vt:lpstr>Alternative dataset:  sports</vt:lpstr>
      <vt:lpstr>Gestalt Computing</vt:lpstr>
      <vt:lpstr>Structure Reveals a New Perspective</vt:lpstr>
      <vt:lpstr>Benefit of a Gestalt Approach</vt:lpstr>
      <vt:lpstr>Concluding Remarks</vt:lpstr>
      <vt:lpstr>Experiments</vt:lpstr>
      <vt:lpstr>Topic Extraction</vt:lpstr>
      <vt:lpstr>Topic and Event Case</vt:lpstr>
      <vt:lpstr>Event and Tweets</vt:lpstr>
      <vt:lpstr>Event and Tweets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and Scalable Story Analysis and Detection from Social Media (Strands)</dc:title>
  <dc:creator>Microsoft Office User</dc:creator>
  <cp:lastModifiedBy>Vwani Roychowdhury</cp:lastModifiedBy>
  <cp:revision>1610</cp:revision>
  <dcterms:created xsi:type="dcterms:W3CDTF">2016-11-12T07:15:32Z</dcterms:created>
  <dcterms:modified xsi:type="dcterms:W3CDTF">2018-01-09T20:00:36Z</dcterms:modified>
</cp:coreProperties>
</file>